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842" r:id="rId5"/>
    <p:sldId id="817" r:id="rId6"/>
    <p:sldId id="843" r:id="rId7"/>
    <p:sldId id="845" r:id="rId8"/>
    <p:sldId id="846" r:id="rId9"/>
    <p:sldId id="844" r:id="rId10"/>
    <p:sldId id="829" r:id="rId11"/>
    <p:sldId id="830" r:id="rId12"/>
    <p:sldId id="832" r:id="rId13"/>
    <p:sldId id="834" r:id="rId14"/>
    <p:sldId id="814" r:id="rId15"/>
    <p:sldId id="847" r:id="rId16"/>
    <p:sldId id="8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6764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8" name="Slide Number Placeholder 7"/>
          <p:cNvSpPr>
            <a:spLocks noGrp="1"/>
          </p:cNvSpPr>
          <p:nvPr>
            <p:ph type="sldNum" sz="quarter" idx="11"/>
          </p:nvPr>
        </p:nvSpPr>
        <p:spPr>
          <a:xfrm>
            <a:off x="8737600" y="6356353"/>
            <a:ext cx="2844800" cy="365125"/>
          </a:xfrm>
          <a:prstGeom prst="rect">
            <a:avLst/>
          </a:prstGeom>
        </p:spPr>
        <p:txBody>
          <a:bodyPr/>
          <a:lstStyle/>
          <a:p>
            <a:pPr>
              <a:defRPr/>
            </a:pPr>
            <a:fld id="{6CAFBB32-F449-46B1-BFB7-2C972C762A90}" type="slidenum">
              <a:rPr lang="en-US" smtClean="0"/>
              <a:pPr>
                <a:defRPr/>
              </a:pPr>
              <a:t>‹#›</a:t>
            </a:fld>
            <a:endParaRPr lang="en-US" dirty="0"/>
          </a:p>
        </p:txBody>
      </p:sp>
      <p:sp>
        <p:nvSpPr>
          <p:cNvPr id="14" name="TextBox 13"/>
          <p:cNvSpPr txBox="1"/>
          <p:nvPr userDrawn="1"/>
        </p:nvSpPr>
        <p:spPr>
          <a:xfrm>
            <a:off x="4368800" y="6324601"/>
            <a:ext cx="3454400" cy="253916"/>
          </a:xfrm>
          <a:prstGeom prst="rect">
            <a:avLst/>
          </a:prstGeom>
          <a:noFill/>
        </p:spPr>
        <p:txBody>
          <a:bodyPr wrap="square" rtlCol="0">
            <a:spAutoFit/>
          </a:bodyPr>
          <a:lstStyle/>
          <a:p>
            <a:pPr algn="ctr"/>
            <a:r>
              <a:rPr lang="en-US" sz="1050" dirty="0">
                <a:solidFill>
                  <a:srgbClr val="339966"/>
                </a:solidFill>
              </a:rPr>
              <a:t>Unclassified</a:t>
            </a:r>
            <a:endParaRPr lang="en-US" sz="1050" dirty="0">
              <a:solidFill>
                <a:schemeClr val="accent2"/>
              </a:solidFill>
            </a:endParaRPr>
          </a:p>
        </p:txBody>
      </p:sp>
      <p:sp>
        <p:nvSpPr>
          <p:cNvPr id="6" name="TextBox 5"/>
          <p:cNvSpPr txBox="1"/>
          <p:nvPr userDrawn="1"/>
        </p:nvSpPr>
        <p:spPr>
          <a:xfrm>
            <a:off x="4189484" y="0"/>
            <a:ext cx="3454400" cy="253916"/>
          </a:xfrm>
          <a:prstGeom prst="rect">
            <a:avLst/>
          </a:prstGeom>
          <a:noFill/>
        </p:spPr>
        <p:txBody>
          <a:bodyPr wrap="square" rtlCol="0">
            <a:spAutoFit/>
          </a:bodyPr>
          <a:lstStyle/>
          <a:p>
            <a:pPr algn="ctr"/>
            <a:r>
              <a:rPr lang="en-US" sz="1050" dirty="0">
                <a:solidFill>
                  <a:srgbClr val="339966"/>
                </a:solidFill>
              </a:rPr>
              <a:t>Unclassified</a:t>
            </a:r>
            <a:endParaRPr lang="en-US" sz="1050" dirty="0">
              <a:solidFill>
                <a:schemeClr val="accent2"/>
              </a:solidFill>
            </a:endParaRPr>
          </a:p>
        </p:txBody>
      </p:sp>
    </p:spTree>
    <p:extLst>
      <p:ext uri="{BB962C8B-B14F-4D97-AF65-F5344CB8AC3E}">
        <p14:creationId xmlns:p14="http://schemas.microsoft.com/office/powerpoint/2010/main" val="137407195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426422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458480" y="0"/>
            <a:ext cx="8904720" cy="838200"/>
          </a:xfrm>
          <a:prstGeom prst="rect">
            <a:avLst/>
          </a:prstGeom>
        </p:spPr>
        <p:txBody>
          <a:bodyPr/>
          <a:lstStyle>
            <a:lvl1pPr algn="ctr">
              <a:defRPr>
                <a:effectLst>
                  <a:outerShdw blurRad="38100" dist="38100" dir="2700000" algn="tl">
                    <a:srgbClr val="000000">
                      <a:alpha val="43137"/>
                    </a:srgbClr>
                  </a:outerShdw>
                </a:effectLst>
              </a:defRPr>
            </a:lvl1pPr>
          </a:lstStyle>
          <a:p>
            <a:r>
              <a:rPr lang="en-US" dirty="0"/>
              <a:t>Click to edit Master title style</a:t>
            </a: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a:latin typeface="+mn-lt"/>
              </a:defRPr>
            </a:lvl1pPr>
          </a:lstStyle>
          <a:p>
            <a:pPr>
              <a:defRPr/>
            </a:pPr>
            <a:fld id="{B36A3315-BAE7-4D82-B528-A5318ED8ADA0}" type="slidenum">
              <a:rPr lang="en-US"/>
              <a:pPr>
                <a:defRPr/>
              </a:pPr>
              <a:t>‹#›</a:t>
            </a:fld>
            <a:endParaRPr lang="en-US" dirty="0"/>
          </a:p>
        </p:txBody>
      </p:sp>
      <p:sp>
        <p:nvSpPr>
          <p:cNvPr id="10" name="TextBox 9"/>
          <p:cNvSpPr txBox="1"/>
          <p:nvPr userDrawn="1"/>
        </p:nvSpPr>
        <p:spPr>
          <a:xfrm>
            <a:off x="4368800" y="6324601"/>
            <a:ext cx="3454400" cy="253916"/>
          </a:xfrm>
          <a:prstGeom prst="rect">
            <a:avLst/>
          </a:prstGeom>
          <a:noFill/>
        </p:spPr>
        <p:txBody>
          <a:bodyPr wrap="square" rtlCol="0">
            <a:spAutoFit/>
          </a:bodyPr>
          <a:lstStyle/>
          <a:p>
            <a:pPr algn="ctr"/>
            <a:r>
              <a:rPr lang="en-US" sz="1050" dirty="0">
                <a:solidFill>
                  <a:srgbClr val="339966"/>
                </a:solidFill>
              </a:rPr>
              <a:t>Unclassified</a:t>
            </a:r>
            <a:endParaRPr lang="en-US" sz="1050" dirty="0">
              <a:solidFill>
                <a:schemeClr val="accent2"/>
              </a:solidFill>
            </a:endParaRPr>
          </a:p>
        </p:txBody>
      </p:sp>
      <p:sp>
        <p:nvSpPr>
          <p:cNvPr id="11" name="TextBox 10"/>
          <p:cNvSpPr txBox="1"/>
          <p:nvPr userDrawn="1"/>
        </p:nvSpPr>
        <p:spPr>
          <a:xfrm>
            <a:off x="4368800" y="10889"/>
            <a:ext cx="3454400" cy="253916"/>
          </a:xfrm>
          <a:prstGeom prst="rect">
            <a:avLst/>
          </a:prstGeom>
          <a:noFill/>
        </p:spPr>
        <p:txBody>
          <a:bodyPr wrap="square" rtlCol="0">
            <a:spAutoFit/>
          </a:bodyPr>
          <a:lstStyle/>
          <a:p>
            <a:pPr algn="ctr"/>
            <a:r>
              <a:rPr lang="en-US" sz="1050" dirty="0">
                <a:solidFill>
                  <a:srgbClr val="339966"/>
                </a:solidFill>
              </a:rPr>
              <a:t>Unclassified</a:t>
            </a:r>
            <a:endParaRPr lang="en-US" sz="1050" dirty="0">
              <a:solidFill>
                <a:schemeClr val="accent2"/>
              </a:solidFill>
            </a:endParaRPr>
          </a:p>
        </p:txBody>
      </p:sp>
    </p:spTree>
    <p:extLst>
      <p:ext uri="{BB962C8B-B14F-4D97-AF65-F5344CB8AC3E}">
        <p14:creationId xmlns:p14="http://schemas.microsoft.com/office/powerpoint/2010/main" val="415567421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1219200" y="0"/>
            <a:ext cx="10972800" cy="838200"/>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mn-cs"/>
              </a:defRPr>
            </a:lvl1pPr>
          </a:lstStyle>
          <a:p>
            <a:pPr>
              <a:defRPr/>
            </a:pPr>
            <a:fld id="{6CAFBB32-F449-46B1-BFB7-2C972C762A90}" type="slidenum">
              <a:rPr lang="en-US"/>
              <a:pPr>
                <a:defRPr/>
              </a:pPr>
              <a:t>‹#›</a:t>
            </a:fld>
            <a:endParaRPr lang="en-US" dirty="0"/>
          </a:p>
        </p:txBody>
      </p:sp>
      <p:cxnSp>
        <p:nvCxnSpPr>
          <p:cNvPr id="19" name="Straight Connector 18"/>
          <p:cNvCxnSpPr/>
          <p:nvPr userDrawn="1"/>
        </p:nvCxnSpPr>
        <p:spPr>
          <a:xfrm>
            <a:off x="1097280" y="685800"/>
            <a:ext cx="1109472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097280" y="762001"/>
            <a:ext cx="1109472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4"/>
          <a:stretch>
            <a:fillRect/>
          </a:stretch>
        </p:blipFill>
        <p:spPr>
          <a:xfrm>
            <a:off x="144607" y="40728"/>
            <a:ext cx="848168" cy="1096828"/>
          </a:xfrm>
          <a:prstGeom prst="rect">
            <a:avLst/>
          </a:prstGeom>
        </p:spPr>
      </p:pic>
    </p:spTree>
    <p:extLst>
      <p:ext uri="{BB962C8B-B14F-4D97-AF65-F5344CB8AC3E}">
        <p14:creationId xmlns:p14="http://schemas.microsoft.com/office/powerpoint/2010/main" val="3493048835"/>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fade thruBlk="1"/>
  </p:transition>
  <p:hf hdr="0"/>
  <p:txStyles>
    <p:titleStyle>
      <a:lvl1pPr algn="ctr" rtl="0" eaLnBrk="1" fontAlgn="base" hangingPunct="1">
        <a:spcBef>
          <a:spcPct val="0"/>
        </a:spcBef>
        <a:spcAft>
          <a:spcPct val="0"/>
        </a:spcAft>
        <a:defRPr sz="2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3300">
          <a:solidFill>
            <a:schemeClr val="tx1"/>
          </a:solidFill>
          <a:latin typeface="Calibri" pitchFamily="34" charset="0"/>
        </a:defRPr>
      </a:lvl2pPr>
      <a:lvl3pPr algn="r" rtl="0" eaLnBrk="1" fontAlgn="base" hangingPunct="1">
        <a:spcBef>
          <a:spcPct val="0"/>
        </a:spcBef>
        <a:spcAft>
          <a:spcPct val="0"/>
        </a:spcAft>
        <a:defRPr sz="3300">
          <a:solidFill>
            <a:schemeClr val="tx1"/>
          </a:solidFill>
          <a:latin typeface="Calibri" pitchFamily="34" charset="0"/>
        </a:defRPr>
      </a:lvl3pPr>
      <a:lvl4pPr algn="r" rtl="0" eaLnBrk="1" fontAlgn="base" hangingPunct="1">
        <a:spcBef>
          <a:spcPct val="0"/>
        </a:spcBef>
        <a:spcAft>
          <a:spcPct val="0"/>
        </a:spcAft>
        <a:defRPr sz="3300">
          <a:solidFill>
            <a:schemeClr val="tx1"/>
          </a:solidFill>
          <a:latin typeface="Calibri" pitchFamily="34" charset="0"/>
        </a:defRPr>
      </a:lvl4pPr>
      <a:lvl5pPr algn="r" rtl="0" eaLnBrk="1" fontAlgn="base" hangingPunct="1">
        <a:spcBef>
          <a:spcPct val="0"/>
        </a:spcBef>
        <a:spcAft>
          <a:spcPct val="0"/>
        </a:spcAft>
        <a:defRPr sz="3300">
          <a:solidFill>
            <a:schemeClr val="tx1"/>
          </a:solidFill>
          <a:latin typeface="Calibri" pitchFamily="34" charset="0"/>
        </a:defRPr>
      </a:lvl5pPr>
      <a:lvl6pPr marL="342900" algn="r" rtl="0" eaLnBrk="1" fontAlgn="base" hangingPunct="1">
        <a:spcBef>
          <a:spcPct val="0"/>
        </a:spcBef>
        <a:spcAft>
          <a:spcPct val="0"/>
        </a:spcAft>
        <a:defRPr sz="3300">
          <a:solidFill>
            <a:schemeClr val="tx1"/>
          </a:solidFill>
          <a:latin typeface="Calibri" pitchFamily="34" charset="0"/>
        </a:defRPr>
      </a:lvl6pPr>
      <a:lvl7pPr marL="685800" algn="r" rtl="0" eaLnBrk="1" fontAlgn="base" hangingPunct="1">
        <a:spcBef>
          <a:spcPct val="0"/>
        </a:spcBef>
        <a:spcAft>
          <a:spcPct val="0"/>
        </a:spcAft>
        <a:defRPr sz="3300">
          <a:solidFill>
            <a:schemeClr val="tx1"/>
          </a:solidFill>
          <a:latin typeface="Calibri" pitchFamily="34" charset="0"/>
        </a:defRPr>
      </a:lvl7pPr>
      <a:lvl8pPr marL="1028700" algn="r" rtl="0" eaLnBrk="1" fontAlgn="base" hangingPunct="1">
        <a:spcBef>
          <a:spcPct val="0"/>
        </a:spcBef>
        <a:spcAft>
          <a:spcPct val="0"/>
        </a:spcAft>
        <a:defRPr sz="3300">
          <a:solidFill>
            <a:schemeClr val="tx1"/>
          </a:solidFill>
          <a:latin typeface="Calibri" pitchFamily="34" charset="0"/>
        </a:defRPr>
      </a:lvl8pPr>
      <a:lvl9pPr marL="1371600" algn="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G%20Camp%20Robinson%20NGB%20ARNG%20PEC%20Mailbox%20ARNG-PEC-SMT-OPNS?subject=Welcome%20Emai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NG%20Camp%20Robinson%20NGB%20ARNG%20PEC%20Mailbox%20ARNG-PEC-SMT-OPNS?subject=Welcome%20Email" TargetMode="External"/><Relationship Id="rId2" Type="http://schemas.openxmlformats.org/officeDocument/2006/relationships/hyperlink" Target="https://smtc.dodlive.m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C1F82D-5690-06DF-87D8-56D0794DFD8A}"/>
              </a:ext>
            </a:extLst>
          </p:cNvPr>
          <p:cNvSpPr>
            <a:spLocks noGrp="1"/>
          </p:cNvSpPr>
          <p:nvPr>
            <p:ph idx="1"/>
          </p:nvPr>
        </p:nvSpPr>
        <p:spPr/>
        <p:txBody>
          <a:bodyPr/>
          <a:lstStyle/>
          <a:p>
            <a:r>
              <a:rPr lang="en-US" dirty="0">
                <a:cs typeface="Arial"/>
              </a:rPr>
              <a:t>Welcome to SMTB DoD Live. This presentation will provide you with a brief overview of this website along with specifics on upcoming course at SMTB.</a:t>
            </a:r>
          </a:p>
          <a:p>
            <a:r>
              <a:rPr lang="en-US" dirty="0">
                <a:cs typeface="Arial"/>
              </a:rPr>
              <a:t>All information provided on this site is open to the general public and requires no authentication. Many of the site links will take you to secure sites that require CAC authentication.  </a:t>
            </a:r>
          </a:p>
          <a:p>
            <a:r>
              <a:rPr lang="en-US" dirty="0">
                <a:cs typeface="Arial"/>
              </a:rPr>
              <a:t>If you have any questions regarding information on this site, or access to site links, send an email to address below</a:t>
            </a:r>
          </a:p>
          <a:p>
            <a:r>
              <a:rPr lang="en-US" dirty="0">
                <a:cs typeface="Arial"/>
                <a:hlinkClick r:id="rId2"/>
              </a:rPr>
              <a:t>NG Camp Robinson NGB ARNG PEC Mailbox ARNG-PEC-SMT-OPNS</a:t>
            </a:r>
            <a:endParaRPr lang="en-US" dirty="0"/>
          </a:p>
          <a:p>
            <a:endParaRPr lang="en-US" dirty="0">
              <a:cs typeface="Arial"/>
            </a:endParaRPr>
          </a:p>
          <a:p>
            <a:endParaRPr lang="en-US" dirty="0">
              <a:cs typeface="Arial"/>
            </a:endParaRPr>
          </a:p>
        </p:txBody>
      </p:sp>
      <p:sp>
        <p:nvSpPr>
          <p:cNvPr id="3" name="Title 2">
            <a:extLst>
              <a:ext uri="{FF2B5EF4-FFF2-40B4-BE49-F238E27FC236}">
                <a16:creationId xmlns:a16="http://schemas.microsoft.com/office/drawing/2014/main" id="{8BE5B0B1-6F13-07AF-3E6C-7F924D74B71B}"/>
              </a:ext>
            </a:extLst>
          </p:cNvPr>
          <p:cNvSpPr>
            <a:spLocks noGrp="1"/>
          </p:cNvSpPr>
          <p:nvPr>
            <p:ph type="title"/>
          </p:nvPr>
        </p:nvSpPr>
        <p:spPr/>
        <p:txBody>
          <a:bodyPr/>
          <a:lstStyle/>
          <a:p>
            <a:r>
              <a:rPr lang="en-US" b="1" dirty="0">
                <a:cs typeface="Arial"/>
              </a:rPr>
              <a:t>SMTB</a:t>
            </a:r>
            <a:r>
              <a:rPr lang="en-US" dirty="0">
                <a:cs typeface="Arial"/>
              </a:rPr>
              <a:t> </a:t>
            </a:r>
            <a:r>
              <a:rPr lang="en-US" b="1" dirty="0">
                <a:cs typeface="Arial"/>
              </a:rPr>
              <a:t>DoD Live</a:t>
            </a:r>
            <a:endParaRPr lang="en-US" b="1" dirty="0"/>
          </a:p>
        </p:txBody>
      </p:sp>
      <p:sp>
        <p:nvSpPr>
          <p:cNvPr id="4" name="Slide Number Placeholder 3">
            <a:extLst>
              <a:ext uri="{FF2B5EF4-FFF2-40B4-BE49-F238E27FC236}">
                <a16:creationId xmlns:a16="http://schemas.microsoft.com/office/drawing/2014/main" id="{8F889F84-D54E-8597-25FD-5A42AB6B395E}"/>
              </a:ext>
            </a:extLst>
          </p:cNvPr>
          <p:cNvSpPr>
            <a:spLocks noGrp="1"/>
          </p:cNvSpPr>
          <p:nvPr>
            <p:ph type="sldNum" sz="quarter" idx="12"/>
          </p:nvPr>
        </p:nvSpPr>
        <p:spPr/>
        <p:txBody>
          <a:bodyPr/>
          <a:lstStyle/>
          <a:p>
            <a:pPr>
              <a:defRPr/>
            </a:pPr>
            <a:fld id="{B36A3315-BAE7-4D82-B528-A5318ED8ADA0}" type="slidenum">
              <a:rPr lang="en-US"/>
              <a:pPr>
                <a:defRPr/>
              </a:pPr>
              <a:t>1</a:t>
            </a:fld>
            <a:endParaRPr lang="en-US" dirty="0"/>
          </a:p>
        </p:txBody>
      </p:sp>
    </p:spTree>
    <p:extLst>
      <p:ext uri="{BB962C8B-B14F-4D97-AF65-F5344CB8AC3E}">
        <p14:creationId xmlns:p14="http://schemas.microsoft.com/office/powerpoint/2010/main" val="3547340765"/>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594AC7-F8AE-C979-58D7-F9BF7A85D58A}"/>
              </a:ext>
            </a:extLst>
          </p:cNvPr>
          <p:cNvSpPr>
            <a:spLocks noGrp="1"/>
          </p:cNvSpPr>
          <p:nvPr>
            <p:ph type="title"/>
          </p:nvPr>
        </p:nvSpPr>
        <p:spPr/>
        <p:txBody>
          <a:bodyPr/>
          <a:lstStyle/>
          <a:p>
            <a:r>
              <a:rPr lang="en-US" b="1" u="sng" dirty="0"/>
              <a:t>SMTB SharePoint</a:t>
            </a:r>
          </a:p>
        </p:txBody>
      </p:sp>
      <p:sp>
        <p:nvSpPr>
          <p:cNvPr id="4" name="Slide Number Placeholder 3">
            <a:extLst>
              <a:ext uri="{FF2B5EF4-FFF2-40B4-BE49-F238E27FC236}">
                <a16:creationId xmlns:a16="http://schemas.microsoft.com/office/drawing/2014/main" id="{95FAE296-7F2B-7BE9-8D41-42D740A8F9F2}"/>
              </a:ext>
            </a:extLst>
          </p:cNvPr>
          <p:cNvSpPr>
            <a:spLocks noGrp="1"/>
          </p:cNvSpPr>
          <p:nvPr>
            <p:ph type="sldNum" sz="quarter" idx="12"/>
          </p:nvPr>
        </p:nvSpPr>
        <p:spPr/>
        <p:txBody>
          <a:bodyPr/>
          <a:lstStyle/>
          <a:p>
            <a:pPr>
              <a:defRPr/>
            </a:pPr>
            <a:fld id="{B36A3315-BAE7-4D82-B528-A5318ED8ADA0}" type="slidenum">
              <a:rPr lang="en-US" smtClean="0"/>
              <a:pPr>
                <a:defRPr/>
              </a:pPr>
              <a:t>10</a:t>
            </a:fld>
            <a:endParaRPr lang="en-US" dirty="0"/>
          </a:p>
        </p:txBody>
      </p:sp>
      <p:pic>
        <p:nvPicPr>
          <p:cNvPr id="6" name="Picture 5">
            <a:extLst>
              <a:ext uri="{FF2B5EF4-FFF2-40B4-BE49-F238E27FC236}">
                <a16:creationId xmlns:a16="http://schemas.microsoft.com/office/drawing/2014/main" id="{C684ACD8-D2FE-83D0-A38F-14CBE2496C42}"/>
              </a:ext>
            </a:extLst>
          </p:cNvPr>
          <p:cNvPicPr>
            <a:picLocks noChangeAspect="1"/>
          </p:cNvPicPr>
          <p:nvPr/>
        </p:nvPicPr>
        <p:blipFill>
          <a:blip r:embed="rId2"/>
          <a:stretch>
            <a:fillRect/>
          </a:stretch>
        </p:blipFill>
        <p:spPr>
          <a:xfrm>
            <a:off x="901452" y="838200"/>
            <a:ext cx="9627095" cy="1720938"/>
          </a:xfrm>
          <a:prstGeom prst="rect">
            <a:avLst/>
          </a:prstGeom>
        </p:spPr>
      </p:pic>
      <p:pic>
        <p:nvPicPr>
          <p:cNvPr id="8" name="Picture 7">
            <a:extLst>
              <a:ext uri="{FF2B5EF4-FFF2-40B4-BE49-F238E27FC236}">
                <a16:creationId xmlns:a16="http://schemas.microsoft.com/office/drawing/2014/main" id="{2E2F04FD-7747-1CF6-E174-BE8AB286AD18}"/>
              </a:ext>
            </a:extLst>
          </p:cNvPr>
          <p:cNvPicPr>
            <a:picLocks noChangeAspect="1"/>
          </p:cNvPicPr>
          <p:nvPr/>
        </p:nvPicPr>
        <p:blipFill>
          <a:blip r:embed="rId3"/>
          <a:stretch>
            <a:fillRect/>
          </a:stretch>
        </p:blipFill>
        <p:spPr>
          <a:xfrm>
            <a:off x="7647185" y="861723"/>
            <a:ext cx="4083260" cy="5677192"/>
          </a:xfrm>
          <a:prstGeom prst="rect">
            <a:avLst/>
          </a:prstGeom>
          <a:ln w="50800">
            <a:solidFill>
              <a:schemeClr val="accent2"/>
            </a:solidFill>
          </a:ln>
        </p:spPr>
      </p:pic>
      <p:sp>
        <p:nvSpPr>
          <p:cNvPr id="5" name="TextBox 4">
            <a:extLst>
              <a:ext uri="{FF2B5EF4-FFF2-40B4-BE49-F238E27FC236}">
                <a16:creationId xmlns:a16="http://schemas.microsoft.com/office/drawing/2014/main" id="{CF562EB6-5A3F-0F90-4A2C-865200A3607F}"/>
              </a:ext>
            </a:extLst>
          </p:cNvPr>
          <p:cNvSpPr txBox="1"/>
          <p:nvPr/>
        </p:nvSpPr>
        <p:spPr>
          <a:xfrm>
            <a:off x="1273615" y="2608245"/>
            <a:ext cx="4762499" cy="3754874"/>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400" dirty="0">
                <a:latin typeface="Arial" panose="020B0604020202020204" pitchFamily="34" charset="0"/>
                <a:cs typeface="Arial" panose="020B0604020202020204" pitchFamily="34" charset="0"/>
              </a:rPr>
              <a:t>To upload your documents, click on a new item as shown by the arrow. Then fill in all the information in the box to the right. You can attach multiple documents at one time.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Note</a:t>
            </a:r>
            <a:r>
              <a:rPr lang="en-US" sz="1400" dirty="0">
                <a:latin typeface="Arial" panose="020B0604020202020204" pitchFamily="34" charset="0"/>
                <a:cs typeface="Arial" panose="020B0604020202020204" pitchFamily="34" charset="0"/>
              </a:rPr>
              <a:t>: To avoid documents being marked as not submitted, please ensure you are selecting the </a:t>
            </a:r>
            <a:r>
              <a:rPr lang="en-US" sz="1400" u="sng" dirty="0">
                <a:solidFill>
                  <a:srgbClr val="FFC000"/>
                </a:solidFill>
                <a:latin typeface="Arial" panose="020B0604020202020204" pitchFamily="34" charset="0"/>
                <a:cs typeface="Arial" panose="020B0604020202020204" pitchFamily="34" charset="0"/>
              </a:rPr>
              <a:t>correct</a:t>
            </a:r>
            <a:r>
              <a:rPr lang="en-US" sz="1400" dirty="0">
                <a:latin typeface="Arial" panose="020B0604020202020204" pitchFamily="34" charset="0"/>
                <a:cs typeface="Arial" panose="020B0604020202020204" pitchFamily="34" charset="0"/>
              </a:rPr>
              <a:t> </a:t>
            </a:r>
            <a:r>
              <a:rPr lang="en-US" sz="1400" u="sng" dirty="0">
                <a:solidFill>
                  <a:srgbClr val="FFC000"/>
                </a:solidFill>
                <a:latin typeface="Arial" panose="020B0604020202020204" pitchFamily="34" charset="0"/>
                <a:cs typeface="Arial" panose="020B0604020202020204" pitchFamily="34" charset="0"/>
              </a:rPr>
              <a:t>Course</a:t>
            </a:r>
            <a:r>
              <a:rPr lang="en-US" sz="1400" dirty="0">
                <a:latin typeface="Arial" panose="020B0604020202020204" pitchFamily="34" charset="0"/>
                <a:cs typeface="Arial" panose="020B0604020202020204" pitchFamily="34" charset="0"/>
              </a:rPr>
              <a:t> and </a:t>
            </a:r>
            <a:r>
              <a:rPr lang="en-US" sz="1400" u="sng" dirty="0">
                <a:solidFill>
                  <a:srgbClr val="FFC000"/>
                </a:solidFill>
                <a:latin typeface="Arial" panose="020B0604020202020204" pitchFamily="34" charset="0"/>
                <a:cs typeface="Arial" panose="020B0604020202020204" pitchFamily="34" charset="0"/>
              </a:rPr>
              <a:t>Class Number</a:t>
            </a:r>
            <a:r>
              <a:rPr lang="en-US" sz="1400" dirty="0">
                <a:latin typeface="Arial" panose="020B0604020202020204" pitchFamily="34" charset="0"/>
                <a:cs typeface="Arial" panose="020B0604020202020204" pitchFamily="34" charset="0"/>
              </a:rPr>
              <a:t>, otherwise your documents will be uploaded into the wrong folder.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If you are uploading the same document multiple times, it is important that you include the number of the submission after the naming convention. If the document is uploaded with the same exact name, the system will not overwrite the document with the newest version submitted.*</a:t>
            </a:r>
          </a:p>
        </p:txBody>
      </p:sp>
      <p:cxnSp>
        <p:nvCxnSpPr>
          <p:cNvPr id="7" name="Straight Arrow Connector 6">
            <a:extLst>
              <a:ext uri="{FF2B5EF4-FFF2-40B4-BE49-F238E27FC236}">
                <a16:creationId xmlns:a16="http://schemas.microsoft.com/office/drawing/2014/main" id="{0A92DDBE-3B2B-434B-5ECC-A22E1E86CD15}"/>
              </a:ext>
            </a:extLst>
          </p:cNvPr>
          <p:cNvCxnSpPr/>
          <p:nvPr/>
        </p:nvCxnSpPr>
        <p:spPr>
          <a:xfrm flipH="1" flipV="1">
            <a:off x="1868631" y="2197677"/>
            <a:ext cx="1856510" cy="1614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A692F29-A8DD-2BBA-4F21-D14BBC3A4873}"/>
              </a:ext>
            </a:extLst>
          </p:cNvPr>
          <p:cNvSpPr txBox="1"/>
          <p:nvPr/>
        </p:nvSpPr>
        <p:spPr>
          <a:xfrm>
            <a:off x="9187542" y="3606365"/>
            <a:ext cx="2542903" cy="646331"/>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200" dirty="0">
                <a:latin typeface="Arial Narrow"/>
              </a:rPr>
              <a:t>If you are a NCR (SQI4) student, please upload your documents under course: NCR (SQI4) and </a:t>
            </a:r>
            <a:r>
              <a:rPr lang="en-US" sz="1200" b="1" u="sng" dirty="0">
                <a:solidFill>
                  <a:srgbClr val="C00000"/>
                </a:solidFill>
                <a:latin typeface="Arial Narrow"/>
              </a:rPr>
              <a:t>NOT</a:t>
            </a:r>
            <a:r>
              <a:rPr lang="en-US" sz="1200" dirty="0">
                <a:latin typeface="Arial Narrow"/>
              </a:rPr>
              <a:t> under course: RLC </a:t>
            </a:r>
            <a:endParaRPr lang="en-US" dirty="0">
              <a:latin typeface="Arial Narrow"/>
            </a:endParaRPr>
          </a:p>
        </p:txBody>
      </p:sp>
    </p:spTree>
    <p:extLst>
      <p:ext uri="{BB962C8B-B14F-4D97-AF65-F5344CB8AC3E}">
        <p14:creationId xmlns:p14="http://schemas.microsoft.com/office/powerpoint/2010/main" val="372238989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7E2CF2-F5C2-840C-7CCD-480F20D65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469" y="1189358"/>
            <a:ext cx="6438656" cy="4601842"/>
          </a:xfrm>
          <a:prstGeom prst="rect">
            <a:avLst/>
          </a:prstGeom>
        </p:spPr>
      </p:pic>
      <p:sp>
        <p:nvSpPr>
          <p:cNvPr id="3" name="Title 2">
            <a:extLst>
              <a:ext uri="{FF2B5EF4-FFF2-40B4-BE49-F238E27FC236}">
                <a16:creationId xmlns:a16="http://schemas.microsoft.com/office/drawing/2014/main" id="{3EF77383-3CF2-888A-303E-E8CA5455E20E}"/>
              </a:ext>
            </a:extLst>
          </p:cNvPr>
          <p:cNvSpPr>
            <a:spLocks noGrp="1"/>
          </p:cNvSpPr>
          <p:nvPr>
            <p:ph type="title"/>
          </p:nvPr>
        </p:nvSpPr>
        <p:spPr/>
        <p:txBody>
          <a:bodyPr/>
          <a:lstStyle/>
          <a:p>
            <a:r>
              <a:rPr lang="en-US" b="1" u="sng" dirty="0"/>
              <a:t>SMTB SharePoint</a:t>
            </a:r>
            <a:endParaRPr lang="en-US" dirty="0"/>
          </a:p>
        </p:txBody>
      </p:sp>
      <p:sp>
        <p:nvSpPr>
          <p:cNvPr id="4" name="Slide Number Placeholder 3">
            <a:extLst>
              <a:ext uri="{FF2B5EF4-FFF2-40B4-BE49-F238E27FC236}">
                <a16:creationId xmlns:a16="http://schemas.microsoft.com/office/drawing/2014/main" id="{71AC05CF-B42A-8E1C-087F-DDC9603798AF}"/>
              </a:ext>
            </a:extLst>
          </p:cNvPr>
          <p:cNvSpPr>
            <a:spLocks noGrp="1"/>
          </p:cNvSpPr>
          <p:nvPr>
            <p:ph type="sldNum" sz="quarter" idx="12"/>
          </p:nvPr>
        </p:nvSpPr>
        <p:spPr/>
        <p:txBody>
          <a:bodyPr/>
          <a:lstStyle/>
          <a:p>
            <a:pPr>
              <a:defRPr/>
            </a:pPr>
            <a:fld id="{B36A3315-BAE7-4D82-B528-A5318ED8ADA0}" type="slidenum">
              <a:rPr lang="en-US">
                <a:latin typeface="Arial"/>
              </a:rPr>
              <a:pPr>
                <a:defRPr/>
              </a:pPr>
              <a:t>11</a:t>
            </a:fld>
            <a:endParaRPr lang="en-US" dirty="0">
              <a:latin typeface="Arial"/>
            </a:endParaRPr>
          </a:p>
        </p:txBody>
      </p:sp>
      <p:pic>
        <p:nvPicPr>
          <p:cNvPr id="11" name="Picture 10">
            <a:extLst>
              <a:ext uri="{FF2B5EF4-FFF2-40B4-BE49-F238E27FC236}">
                <a16:creationId xmlns:a16="http://schemas.microsoft.com/office/drawing/2014/main" id="{3063520D-86A5-A59E-B462-7101CD3AD42D}"/>
              </a:ext>
            </a:extLst>
          </p:cNvPr>
          <p:cNvPicPr>
            <a:picLocks noChangeAspect="1"/>
          </p:cNvPicPr>
          <p:nvPr/>
        </p:nvPicPr>
        <p:blipFill rotWithShape="1">
          <a:blip r:embed="rId3">
            <a:extLst>
              <a:ext uri="{28A0092B-C50C-407E-A947-70E740481C1C}">
                <a14:useLocalDpi xmlns:a14="http://schemas.microsoft.com/office/drawing/2010/main" val="0"/>
              </a:ext>
            </a:extLst>
          </a:blip>
          <a:srcRect r="15421"/>
          <a:stretch/>
        </p:blipFill>
        <p:spPr>
          <a:xfrm>
            <a:off x="90695" y="1189358"/>
            <a:ext cx="5399892" cy="2392680"/>
          </a:xfrm>
          <a:prstGeom prst="rect">
            <a:avLst/>
          </a:prstGeom>
        </p:spPr>
      </p:pic>
      <p:sp>
        <p:nvSpPr>
          <p:cNvPr id="12" name="Arrow: Right 11">
            <a:extLst>
              <a:ext uri="{FF2B5EF4-FFF2-40B4-BE49-F238E27FC236}">
                <a16:creationId xmlns:a16="http://schemas.microsoft.com/office/drawing/2014/main" id="{32CE6E66-63B7-EA86-4BB4-386DA3039261}"/>
              </a:ext>
            </a:extLst>
          </p:cNvPr>
          <p:cNvSpPr/>
          <p:nvPr/>
        </p:nvSpPr>
        <p:spPr>
          <a:xfrm rot="13912262">
            <a:off x="1480456" y="3499306"/>
            <a:ext cx="574766" cy="165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A9F1D55-F8A8-91B3-2EFC-03A76587051A}"/>
              </a:ext>
            </a:extLst>
          </p:cNvPr>
          <p:cNvSpPr txBox="1"/>
          <p:nvPr/>
        </p:nvSpPr>
        <p:spPr>
          <a:xfrm>
            <a:off x="1183905" y="3625732"/>
            <a:ext cx="3213463" cy="1077218"/>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600" dirty="0">
                <a:latin typeface="Arial" panose="020B0604020202020204" pitchFamily="34" charset="0"/>
                <a:cs typeface="Arial" panose="020B0604020202020204" pitchFamily="34" charset="0"/>
              </a:rPr>
              <a:t>Click on “</a:t>
            </a:r>
            <a:r>
              <a:rPr lang="en-US" sz="1600" b="1" u="sng" dirty="0">
                <a:latin typeface="Arial" panose="020B0604020202020204" pitchFamily="34" charset="0"/>
                <a:cs typeface="Arial" panose="020B0604020202020204" pitchFamily="34" charset="0"/>
              </a:rPr>
              <a:t>Student Templates</a:t>
            </a:r>
            <a:r>
              <a:rPr lang="en-US" sz="1600" dirty="0">
                <a:latin typeface="Arial" panose="020B0604020202020204" pitchFamily="34" charset="0"/>
                <a:cs typeface="Arial" panose="020B0604020202020204" pitchFamily="34" charset="0"/>
              </a:rPr>
              <a:t>” located on SharePoint Student In-Processing site to get to templates. </a:t>
            </a:r>
          </a:p>
        </p:txBody>
      </p:sp>
      <p:sp>
        <p:nvSpPr>
          <p:cNvPr id="13" name="TextBox 12">
            <a:extLst>
              <a:ext uri="{FF2B5EF4-FFF2-40B4-BE49-F238E27FC236}">
                <a16:creationId xmlns:a16="http://schemas.microsoft.com/office/drawing/2014/main" id="{0C67BEC7-1FB2-E9D4-D924-212C417F9171}"/>
              </a:ext>
            </a:extLst>
          </p:cNvPr>
          <p:cNvSpPr txBox="1"/>
          <p:nvPr/>
        </p:nvSpPr>
        <p:spPr>
          <a:xfrm>
            <a:off x="2525180" y="4745644"/>
            <a:ext cx="530915" cy="369332"/>
          </a:xfrm>
          <a:prstGeom prst="rect">
            <a:avLst/>
          </a:prstGeom>
        </p:spPr>
        <p:txBody>
          <a:bodyPr wrap="none" rtlCol="0" anchor="ctr">
            <a:spAutoFit/>
          </a:bodyPr>
          <a:lstStyle/>
          <a:p>
            <a:r>
              <a:rPr lang="en-US" b="1" u="sng" dirty="0">
                <a:solidFill>
                  <a:srgbClr val="C00000"/>
                </a:solidFill>
                <a:latin typeface="Arial" panose="020B0604020202020204" pitchFamily="34" charset="0"/>
                <a:cs typeface="Arial" panose="020B0604020202020204" pitchFamily="34" charset="0"/>
              </a:rPr>
              <a:t>OR</a:t>
            </a:r>
          </a:p>
        </p:txBody>
      </p:sp>
      <p:sp>
        <p:nvSpPr>
          <p:cNvPr id="14" name="TextBox 13">
            <a:extLst>
              <a:ext uri="{FF2B5EF4-FFF2-40B4-BE49-F238E27FC236}">
                <a16:creationId xmlns:a16="http://schemas.microsoft.com/office/drawing/2014/main" id="{293C8313-C931-D1E5-B539-BA7F50F5D600}"/>
              </a:ext>
            </a:extLst>
          </p:cNvPr>
          <p:cNvSpPr txBox="1"/>
          <p:nvPr/>
        </p:nvSpPr>
        <p:spPr>
          <a:xfrm>
            <a:off x="967462" y="5253143"/>
            <a:ext cx="3646353" cy="830997"/>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600" dirty="0">
                <a:latin typeface="Arial" panose="020B0604020202020204" pitchFamily="34" charset="0"/>
                <a:cs typeface="Arial" panose="020B0604020202020204" pitchFamily="34" charset="0"/>
              </a:rPr>
              <a:t>Scroll all the way to the bottom of the SharePoint Student In-Processing site to get to “</a:t>
            </a:r>
            <a:r>
              <a:rPr lang="en-US" sz="1600" b="1" u="sng" dirty="0">
                <a:latin typeface="Arial" panose="020B0604020202020204" pitchFamily="34" charset="0"/>
                <a:cs typeface="Arial" panose="020B0604020202020204" pitchFamily="34" charset="0"/>
              </a:rPr>
              <a:t>Student Templates</a:t>
            </a: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538713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F77383-3CF2-888A-303E-E8CA5455E20E}"/>
              </a:ext>
            </a:extLst>
          </p:cNvPr>
          <p:cNvSpPr>
            <a:spLocks noGrp="1"/>
          </p:cNvSpPr>
          <p:nvPr>
            <p:ph type="title"/>
          </p:nvPr>
        </p:nvSpPr>
        <p:spPr/>
        <p:txBody>
          <a:bodyPr/>
          <a:lstStyle/>
          <a:p>
            <a:r>
              <a:rPr lang="en-US" b="1" u="sng" dirty="0"/>
              <a:t>Recruiter Workstations</a:t>
            </a:r>
            <a:endParaRPr lang="en-US" dirty="0"/>
          </a:p>
        </p:txBody>
      </p:sp>
      <p:sp>
        <p:nvSpPr>
          <p:cNvPr id="4" name="Slide Number Placeholder 3">
            <a:extLst>
              <a:ext uri="{FF2B5EF4-FFF2-40B4-BE49-F238E27FC236}">
                <a16:creationId xmlns:a16="http://schemas.microsoft.com/office/drawing/2014/main" id="{71AC05CF-B42A-8E1C-087F-DDC9603798AF}"/>
              </a:ext>
            </a:extLst>
          </p:cNvPr>
          <p:cNvSpPr>
            <a:spLocks noGrp="1"/>
          </p:cNvSpPr>
          <p:nvPr>
            <p:ph type="sldNum" sz="quarter" idx="12"/>
          </p:nvPr>
        </p:nvSpPr>
        <p:spPr/>
        <p:txBody>
          <a:bodyPr/>
          <a:lstStyle/>
          <a:p>
            <a:pPr>
              <a:defRPr/>
            </a:pPr>
            <a:fld id="{B36A3315-BAE7-4D82-B528-A5318ED8ADA0}" type="slidenum">
              <a:rPr lang="en-US">
                <a:latin typeface="Arial"/>
              </a:rPr>
              <a:pPr>
                <a:defRPr/>
              </a:pPr>
              <a:t>12</a:t>
            </a:fld>
            <a:endParaRPr lang="en-US" dirty="0">
              <a:latin typeface="Arial"/>
            </a:endParaRPr>
          </a:p>
        </p:txBody>
      </p:sp>
      <p:sp>
        <p:nvSpPr>
          <p:cNvPr id="5" name="TextBox 4">
            <a:extLst>
              <a:ext uri="{FF2B5EF4-FFF2-40B4-BE49-F238E27FC236}">
                <a16:creationId xmlns:a16="http://schemas.microsoft.com/office/drawing/2014/main" id="{93E0DD38-CCCC-AE9A-F96C-0BC79B2589CF}"/>
              </a:ext>
            </a:extLst>
          </p:cNvPr>
          <p:cNvSpPr txBox="1"/>
          <p:nvPr/>
        </p:nvSpPr>
        <p:spPr>
          <a:xfrm>
            <a:off x="1458480" y="2027616"/>
            <a:ext cx="9733395" cy="3416320"/>
          </a:xfrm>
          <a:prstGeom prst="rect">
            <a:avLst/>
          </a:prstGeom>
          <a:noFill/>
        </p:spPr>
        <p:txBody>
          <a:bodyPr wrap="square" lIns="91440" tIns="45720" rIns="91440" bIns="45720" anchor="t">
            <a:spAutoFit/>
          </a:bodyPr>
          <a:lstStyle/>
          <a:p>
            <a:r>
              <a:rPr lang="en-US" dirty="0"/>
              <a:t>All Recruiting and Retention Battalion (RRB) personnel attending SMTB courses will utilize their State issued Recruiter Workstation (RWS) - That would be either an RCAS or Accession Baseline System (ABS) Computer.   </a:t>
            </a:r>
          </a:p>
          <a:p>
            <a:endParaRPr lang="en-US" dirty="0"/>
          </a:p>
          <a:p>
            <a:r>
              <a:rPr lang="en-US" dirty="0"/>
              <a:t>RRB personnel attending SMTB course must have an appropriate RSID and a functional and compliant RWS. The State RWS will be utilized both in the classroom and for homework assignments. </a:t>
            </a:r>
          </a:p>
          <a:p>
            <a:endParaRPr lang="en-US" dirty="0"/>
          </a:p>
          <a:p>
            <a:r>
              <a:rPr lang="en-US" dirty="0"/>
              <a:t>Failure to have a State RWS will result in the student not being allowed to attend the course.   In the event a computer becomes non-compliant or requires maintenance while at SMTB, our IT Section will temporarily issue a student RWS. Our IT staff will reach out to the State Automation NCO and will assist with repairs or remediation as needed. </a:t>
            </a:r>
          </a:p>
        </p:txBody>
      </p:sp>
    </p:spTree>
    <p:extLst>
      <p:ext uri="{BB962C8B-B14F-4D97-AF65-F5344CB8AC3E}">
        <p14:creationId xmlns:p14="http://schemas.microsoft.com/office/powerpoint/2010/main" val="334301442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594AC7-F8AE-C979-58D7-F9BF7A85D58A}"/>
              </a:ext>
            </a:extLst>
          </p:cNvPr>
          <p:cNvSpPr>
            <a:spLocks noGrp="1"/>
          </p:cNvSpPr>
          <p:nvPr>
            <p:ph type="title"/>
          </p:nvPr>
        </p:nvSpPr>
        <p:spPr/>
        <p:txBody>
          <a:bodyPr/>
          <a:lstStyle/>
          <a:p>
            <a:r>
              <a:rPr lang="en-US" b="1" u="sng" dirty="0"/>
              <a:t>Sample Welcome Letters</a:t>
            </a:r>
          </a:p>
        </p:txBody>
      </p:sp>
      <p:sp>
        <p:nvSpPr>
          <p:cNvPr id="4" name="Slide Number Placeholder 3">
            <a:extLst>
              <a:ext uri="{FF2B5EF4-FFF2-40B4-BE49-F238E27FC236}">
                <a16:creationId xmlns:a16="http://schemas.microsoft.com/office/drawing/2014/main" id="{95FAE296-7F2B-7BE9-8D41-42D740A8F9F2}"/>
              </a:ext>
            </a:extLst>
          </p:cNvPr>
          <p:cNvSpPr>
            <a:spLocks noGrp="1"/>
          </p:cNvSpPr>
          <p:nvPr>
            <p:ph type="sldNum" sz="quarter" idx="12"/>
          </p:nvPr>
        </p:nvSpPr>
        <p:spPr/>
        <p:txBody>
          <a:bodyPr/>
          <a:lstStyle/>
          <a:p>
            <a:pPr>
              <a:defRPr/>
            </a:pPr>
            <a:fld id="{B36A3315-BAE7-4D82-B528-A5318ED8ADA0}" type="slidenum">
              <a:rPr lang="en-US" smtClean="0"/>
              <a:pPr>
                <a:defRPr/>
              </a:pPr>
              <a:t>13</a:t>
            </a:fld>
            <a:endParaRPr lang="en-US" dirty="0"/>
          </a:p>
        </p:txBody>
      </p:sp>
      <p:sp>
        <p:nvSpPr>
          <p:cNvPr id="6" name="TextBox 5">
            <a:extLst>
              <a:ext uri="{FF2B5EF4-FFF2-40B4-BE49-F238E27FC236}">
                <a16:creationId xmlns:a16="http://schemas.microsoft.com/office/drawing/2014/main" id="{3F5E4168-B210-EE20-7FDE-4510B25D79F9}"/>
              </a:ext>
            </a:extLst>
          </p:cNvPr>
          <p:cNvSpPr txBox="1"/>
          <p:nvPr/>
        </p:nvSpPr>
        <p:spPr>
          <a:xfrm>
            <a:off x="1016577" y="787168"/>
            <a:ext cx="10677525" cy="5355312"/>
          </a:xfrm>
          <a:prstGeom prst="rect">
            <a:avLst/>
          </a:prstGeom>
          <a:noFill/>
        </p:spPr>
        <p:txBody>
          <a:bodyPr wrap="square" lIns="91440" tIns="45720" rIns="91440" bIns="45720" anchor="t">
            <a:spAutoFit/>
          </a:bodyPr>
          <a:lstStyle/>
          <a:p>
            <a:r>
              <a:rPr lang="en-US" dirty="0">
                <a:ea typeface="+mn-lt"/>
                <a:cs typeface="+mn-lt"/>
              </a:rPr>
              <a:t>ALCON,</a:t>
            </a:r>
            <a:br>
              <a:rPr lang="en-US" dirty="0">
                <a:ea typeface="+mn-lt"/>
                <a:cs typeface="+mn-lt"/>
              </a:rPr>
            </a:br>
            <a:r>
              <a:rPr lang="en-US" dirty="0">
                <a:ea typeface="+mn-lt"/>
                <a:cs typeface="+mn-lt"/>
              </a:rPr>
              <a:t> </a:t>
            </a:r>
            <a:br>
              <a:rPr lang="en-US" dirty="0">
                <a:ea typeface="+mn-lt"/>
                <a:cs typeface="+mn-lt"/>
              </a:rPr>
            </a:br>
            <a:r>
              <a:rPr lang="en-US" dirty="0">
                <a:ea typeface="+mn-lt"/>
                <a:cs typeface="+mn-lt"/>
              </a:rPr>
              <a:t>Congratulations on your selection in attending your course at the Strength Maintenance Training Battalion (SMTB) at the Professional Education Center (PEC) located at Camp Robinson in Little Rock, Arkansas. Our mission is to provide professional military education that develops capable, adaptable, and disciplined leaders that are prepared to meet the challenges of a dynamic operational environment.</a:t>
            </a:r>
            <a:br>
              <a:rPr lang="en-US" dirty="0">
                <a:ea typeface="+mn-lt"/>
                <a:cs typeface="+mn-lt"/>
              </a:rPr>
            </a:br>
            <a:r>
              <a:rPr lang="en-US" dirty="0">
                <a:ea typeface="+mn-lt"/>
                <a:cs typeface="+mn-lt"/>
              </a:rPr>
              <a:t> </a:t>
            </a:r>
            <a:br>
              <a:rPr lang="en-US" dirty="0">
                <a:ea typeface="+mn-lt"/>
                <a:cs typeface="+mn-lt"/>
              </a:rPr>
            </a:br>
            <a:r>
              <a:rPr lang="en-US" dirty="0">
                <a:ea typeface="+mn-lt"/>
                <a:cs typeface="+mn-lt"/>
              </a:rPr>
              <a:t>Please follow the SMTB DOD Live link listed below. This link will provide you with instructions on uploading required documents and information that will prepare you for your arrival. </a:t>
            </a:r>
            <a:endParaRPr lang="en-US" dirty="0"/>
          </a:p>
          <a:p>
            <a:r>
              <a:rPr lang="en-US" dirty="0">
                <a:ea typeface="+mn-lt"/>
                <a:cs typeface="+mn-lt"/>
              </a:rPr>
              <a:t>A formal welcome letter is available on the SMTB DOD Live site under the Courses tab. You will also find a Student Guide at that location that provides a packing list.  </a:t>
            </a:r>
            <a:endParaRPr lang="en-US" dirty="0"/>
          </a:p>
          <a:p>
            <a:br>
              <a:rPr lang="en-US" dirty="0"/>
            </a:br>
            <a:r>
              <a:rPr lang="en-US" dirty="0">
                <a:ea typeface="+mn-lt"/>
                <a:cs typeface="+mn-lt"/>
              </a:rPr>
              <a:t>All waivers will be submitted thru Student Document Upload in SharePoint. Waivers must be submitted 10 business days prior to the start date of your course.</a:t>
            </a:r>
            <a:br>
              <a:rPr lang="en-US" dirty="0">
                <a:ea typeface="+mn-lt"/>
                <a:cs typeface="+mn-lt"/>
              </a:rPr>
            </a:br>
            <a:r>
              <a:rPr lang="en-US" dirty="0">
                <a:ea typeface="+mn-lt"/>
                <a:cs typeface="+mn-lt"/>
              </a:rPr>
              <a:t> </a:t>
            </a:r>
            <a:br>
              <a:rPr lang="en-US" dirty="0">
                <a:ea typeface="+mn-lt"/>
                <a:cs typeface="+mn-lt"/>
              </a:rPr>
            </a:br>
            <a:r>
              <a:rPr lang="en-US" dirty="0">
                <a:ea typeface="+mn-lt"/>
                <a:cs typeface="+mn-lt"/>
              </a:rPr>
              <a:t>SMTB DOD Live: </a:t>
            </a:r>
            <a:r>
              <a:rPr lang="en-US" dirty="0">
                <a:ea typeface="+mn-lt"/>
                <a:cs typeface="+mn-lt"/>
                <a:hlinkClick r:id="rId2"/>
              </a:rPr>
              <a:t>https://smtc.dodlive.mil/</a:t>
            </a:r>
            <a:br>
              <a:rPr lang="en-US" dirty="0">
                <a:ea typeface="+mn-lt"/>
                <a:cs typeface="+mn-lt"/>
              </a:rPr>
            </a:br>
            <a:r>
              <a:rPr lang="en-US" dirty="0">
                <a:ea typeface="+mn-lt"/>
                <a:cs typeface="+mn-lt"/>
              </a:rPr>
              <a:t> SMTB Operations: </a:t>
            </a:r>
            <a:r>
              <a:rPr lang="en-US" dirty="0">
                <a:ea typeface="+mn-lt"/>
                <a:cs typeface="+mn-lt"/>
                <a:hlinkClick r:id="rId3"/>
              </a:rPr>
              <a:t>NG Camp Robinson NGB ARNG PEC Mailbox ARNG-PEC-SMT-OPNS</a:t>
            </a:r>
            <a:br>
              <a:rPr lang="en-US" dirty="0">
                <a:ea typeface="+mn-lt"/>
                <a:cs typeface="+mn-lt"/>
              </a:rPr>
            </a:br>
            <a:r>
              <a:rPr lang="en-US" dirty="0">
                <a:ea typeface="+mn-lt"/>
                <a:cs typeface="+mn-lt"/>
              </a:rPr>
              <a:t> </a:t>
            </a:r>
            <a:br>
              <a:rPr lang="en-US" dirty="0">
                <a:ea typeface="+mn-lt"/>
                <a:cs typeface="+mn-lt"/>
              </a:rPr>
            </a:br>
            <a:r>
              <a:rPr lang="en-US" dirty="0">
                <a:ea typeface="+mn-lt"/>
                <a:cs typeface="+mn-lt"/>
              </a:rPr>
              <a:t>We look forward to seeing you soon! </a:t>
            </a:r>
            <a:endParaRPr lang="en-US" dirty="0"/>
          </a:p>
        </p:txBody>
      </p:sp>
    </p:spTree>
    <p:extLst>
      <p:ext uri="{BB962C8B-B14F-4D97-AF65-F5344CB8AC3E}">
        <p14:creationId xmlns:p14="http://schemas.microsoft.com/office/powerpoint/2010/main" val="306823988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F4E18D-F435-6E78-DB0D-0F28487E2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823" y="891849"/>
            <a:ext cx="10912044" cy="5074301"/>
          </a:xfrm>
          <a:prstGeom prst="rect">
            <a:avLst/>
          </a:prstGeom>
        </p:spPr>
      </p:pic>
      <p:sp>
        <p:nvSpPr>
          <p:cNvPr id="3" name="Title 2">
            <a:extLst>
              <a:ext uri="{FF2B5EF4-FFF2-40B4-BE49-F238E27FC236}">
                <a16:creationId xmlns:a16="http://schemas.microsoft.com/office/drawing/2014/main" id="{C6594AC7-F8AE-C979-58D7-F9BF7A85D58A}"/>
              </a:ext>
            </a:extLst>
          </p:cNvPr>
          <p:cNvSpPr>
            <a:spLocks noGrp="1"/>
          </p:cNvSpPr>
          <p:nvPr>
            <p:ph type="title"/>
          </p:nvPr>
        </p:nvSpPr>
        <p:spPr/>
        <p:txBody>
          <a:bodyPr/>
          <a:lstStyle/>
          <a:p>
            <a:r>
              <a:rPr lang="en-US" b="1" u="sng" dirty="0"/>
              <a:t>SMTB DoD Live</a:t>
            </a:r>
          </a:p>
        </p:txBody>
      </p:sp>
      <p:sp>
        <p:nvSpPr>
          <p:cNvPr id="4" name="Slide Number Placeholder 3">
            <a:extLst>
              <a:ext uri="{FF2B5EF4-FFF2-40B4-BE49-F238E27FC236}">
                <a16:creationId xmlns:a16="http://schemas.microsoft.com/office/drawing/2014/main" id="{95FAE296-7F2B-7BE9-8D41-42D740A8F9F2}"/>
              </a:ext>
            </a:extLst>
          </p:cNvPr>
          <p:cNvSpPr>
            <a:spLocks noGrp="1"/>
          </p:cNvSpPr>
          <p:nvPr>
            <p:ph type="sldNum" sz="quarter" idx="12"/>
          </p:nvPr>
        </p:nvSpPr>
        <p:spPr/>
        <p:txBody>
          <a:bodyPr/>
          <a:lstStyle/>
          <a:p>
            <a:pPr>
              <a:defRPr/>
            </a:pPr>
            <a:fld id="{B36A3315-BAE7-4D82-B528-A5318ED8ADA0}" type="slidenum">
              <a:rPr lang="en-US" smtClean="0"/>
              <a:pPr>
                <a:defRPr/>
              </a:pPr>
              <a:t>2</a:t>
            </a:fld>
            <a:endParaRPr lang="en-US" dirty="0"/>
          </a:p>
        </p:txBody>
      </p:sp>
      <p:sp>
        <p:nvSpPr>
          <p:cNvPr id="2" name="Rectangle 1">
            <a:extLst>
              <a:ext uri="{FF2B5EF4-FFF2-40B4-BE49-F238E27FC236}">
                <a16:creationId xmlns:a16="http://schemas.microsoft.com/office/drawing/2014/main" id="{446D9937-31EA-97E4-0420-8EA39A543488}"/>
              </a:ext>
            </a:extLst>
          </p:cNvPr>
          <p:cNvSpPr/>
          <p:nvPr/>
        </p:nvSpPr>
        <p:spPr>
          <a:xfrm>
            <a:off x="3013166" y="1446712"/>
            <a:ext cx="627018" cy="2601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51EDBA-688F-6B54-E043-0B303E0BF8E1}"/>
              </a:ext>
            </a:extLst>
          </p:cNvPr>
          <p:cNvSpPr txBox="1"/>
          <p:nvPr/>
        </p:nvSpPr>
        <p:spPr>
          <a:xfrm>
            <a:off x="3714750" y="1865870"/>
            <a:ext cx="4762499" cy="92333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latin typeface="Arial Narrow"/>
              </a:rPr>
              <a:t>By placing your mouse over "</a:t>
            </a:r>
            <a:r>
              <a:rPr lang="en-US" b="1" u="sng" dirty="0">
                <a:latin typeface="Arial Narrow"/>
              </a:rPr>
              <a:t>Courses</a:t>
            </a:r>
            <a:r>
              <a:rPr lang="en-US" dirty="0">
                <a:latin typeface="Arial Narrow"/>
              </a:rPr>
              <a:t>" as shown by the Red Box, a course list will drop down as shown on the next slide. </a:t>
            </a:r>
          </a:p>
        </p:txBody>
      </p:sp>
    </p:spTree>
    <p:extLst>
      <p:ext uri="{BB962C8B-B14F-4D97-AF65-F5344CB8AC3E}">
        <p14:creationId xmlns:p14="http://schemas.microsoft.com/office/powerpoint/2010/main" val="835307128"/>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5A706D1-A0F9-F865-4679-5DD359270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962" y="904603"/>
            <a:ext cx="10920825" cy="5048794"/>
          </a:xfrm>
          <a:prstGeom prst="rect">
            <a:avLst/>
          </a:prstGeom>
        </p:spPr>
      </p:pic>
      <p:sp>
        <p:nvSpPr>
          <p:cNvPr id="3" name="Title 2">
            <a:extLst>
              <a:ext uri="{FF2B5EF4-FFF2-40B4-BE49-F238E27FC236}">
                <a16:creationId xmlns:a16="http://schemas.microsoft.com/office/drawing/2014/main" id="{C6594AC7-F8AE-C979-58D7-F9BF7A85D58A}"/>
              </a:ext>
            </a:extLst>
          </p:cNvPr>
          <p:cNvSpPr>
            <a:spLocks noGrp="1"/>
          </p:cNvSpPr>
          <p:nvPr>
            <p:ph type="title"/>
          </p:nvPr>
        </p:nvSpPr>
        <p:spPr/>
        <p:txBody>
          <a:bodyPr/>
          <a:lstStyle/>
          <a:p>
            <a:r>
              <a:rPr lang="en-US" b="1" u="sng" dirty="0"/>
              <a:t>SMTB DoD Live</a:t>
            </a:r>
          </a:p>
        </p:txBody>
      </p:sp>
      <p:sp>
        <p:nvSpPr>
          <p:cNvPr id="4" name="Slide Number Placeholder 3">
            <a:extLst>
              <a:ext uri="{FF2B5EF4-FFF2-40B4-BE49-F238E27FC236}">
                <a16:creationId xmlns:a16="http://schemas.microsoft.com/office/drawing/2014/main" id="{95FAE296-7F2B-7BE9-8D41-42D740A8F9F2}"/>
              </a:ext>
            </a:extLst>
          </p:cNvPr>
          <p:cNvSpPr>
            <a:spLocks noGrp="1"/>
          </p:cNvSpPr>
          <p:nvPr>
            <p:ph type="sldNum" sz="quarter" idx="12"/>
          </p:nvPr>
        </p:nvSpPr>
        <p:spPr/>
        <p:txBody>
          <a:bodyPr/>
          <a:lstStyle/>
          <a:p>
            <a:pPr>
              <a:defRPr/>
            </a:pPr>
            <a:fld id="{B36A3315-BAE7-4D82-B528-A5318ED8ADA0}" type="slidenum">
              <a:rPr lang="en-US" smtClean="0"/>
              <a:pPr>
                <a:defRPr/>
              </a:pPr>
              <a:t>3</a:t>
            </a:fld>
            <a:endParaRPr lang="en-US" dirty="0"/>
          </a:p>
        </p:txBody>
      </p:sp>
      <p:sp>
        <p:nvSpPr>
          <p:cNvPr id="9" name="Rectangle 8">
            <a:extLst>
              <a:ext uri="{FF2B5EF4-FFF2-40B4-BE49-F238E27FC236}">
                <a16:creationId xmlns:a16="http://schemas.microsoft.com/office/drawing/2014/main" id="{49B8C229-6961-1588-ED01-5AB430B62DF6}"/>
              </a:ext>
            </a:extLst>
          </p:cNvPr>
          <p:cNvSpPr/>
          <p:nvPr/>
        </p:nvSpPr>
        <p:spPr>
          <a:xfrm>
            <a:off x="3091542" y="2543993"/>
            <a:ext cx="1323704" cy="17308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764CDA5-1D62-B0D6-5613-E8CCFB33323D}"/>
              </a:ext>
            </a:extLst>
          </p:cNvPr>
          <p:cNvSpPr txBox="1"/>
          <p:nvPr/>
        </p:nvSpPr>
        <p:spPr>
          <a:xfrm>
            <a:off x="5660571" y="3009962"/>
            <a:ext cx="4762499" cy="1200329"/>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latin typeface="Arial Narrow"/>
              </a:rPr>
              <a:t>In the Courses list, you will see all the upcoming courses for SMTB. Select the course you will be attending, to view course requirements and general information pertaining that course. </a:t>
            </a:r>
            <a:endParaRPr lang="en-US" dirty="0"/>
          </a:p>
        </p:txBody>
      </p:sp>
    </p:spTree>
    <p:extLst>
      <p:ext uri="{BB962C8B-B14F-4D97-AF65-F5344CB8AC3E}">
        <p14:creationId xmlns:p14="http://schemas.microsoft.com/office/powerpoint/2010/main" val="3593802332"/>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47FB14-1B24-9CB1-4B69-DBDFB2BF6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223" y="893211"/>
            <a:ext cx="10970107" cy="5071578"/>
          </a:xfrm>
          <a:prstGeom prst="rect">
            <a:avLst/>
          </a:prstGeom>
        </p:spPr>
      </p:pic>
      <p:sp>
        <p:nvSpPr>
          <p:cNvPr id="3" name="Title 2">
            <a:extLst>
              <a:ext uri="{FF2B5EF4-FFF2-40B4-BE49-F238E27FC236}">
                <a16:creationId xmlns:a16="http://schemas.microsoft.com/office/drawing/2014/main" id="{C6594AC7-F8AE-C979-58D7-F9BF7A85D58A}"/>
              </a:ext>
            </a:extLst>
          </p:cNvPr>
          <p:cNvSpPr>
            <a:spLocks noGrp="1"/>
          </p:cNvSpPr>
          <p:nvPr>
            <p:ph type="title"/>
          </p:nvPr>
        </p:nvSpPr>
        <p:spPr/>
        <p:txBody>
          <a:bodyPr/>
          <a:lstStyle/>
          <a:p>
            <a:r>
              <a:rPr lang="en-US" b="1" u="sng" dirty="0"/>
              <a:t>SMTB DoD Live</a:t>
            </a:r>
          </a:p>
        </p:txBody>
      </p:sp>
      <p:sp>
        <p:nvSpPr>
          <p:cNvPr id="4" name="Slide Number Placeholder 3">
            <a:extLst>
              <a:ext uri="{FF2B5EF4-FFF2-40B4-BE49-F238E27FC236}">
                <a16:creationId xmlns:a16="http://schemas.microsoft.com/office/drawing/2014/main" id="{95FAE296-7F2B-7BE9-8D41-42D740A8F9F2}"/>
              </a:ext>
            </a:extLst>
          </p:cNvPr>
          <p:cNvSpPr>
            <a:spLocks noGrp="1"/>
          </p:cNvSpPr>
          <p:nvPr>
            <p:ph type="sldNum" sz="quarter" idx="12"/>
          </p:nvPr>
        </p:nvSpPr>
        <p:spPr/>
        <p:txBody>
          <a:bodyPr/>
          <a:lstStyle/>
          <a:p>
            <a:pPr>
              <a:defRPr/>
            </a:pPr>
            <a:fld id="{B36A3315-BAE7-4D82-B528-A5318ED8ADA0}" type="slidenum">
              <a:rPr lang="en-US" smtClean="0"/>
              <a:pPr>
                <a:defRPr/>
              </a:pPr>
              <a:t>4</a:t>
            </a:fld>
            <a:endParaRPr lang="en-US" dirty="0"/>
          </a:p>
        </p:txBody>
      </p:sp>
      <p:sp>
        <p:nvSpPr>
          <p:cNvPr id="9" name="Rectangle 8">
            <a:extLst>
              <a:ext uri="{FF2B5EF4-FFF2-40B4-BE49-F238E27FC236}">
                <a16:creationId xmlns:a16="http://schemas.microsoft.com/office/drawing/2014/main" id="{49B8C229-6961-1588-ED01-5AB430B62DF6}"/>
              </a:ext>
            </a:extLst>
          </p:cNvPr>
          <p:cNvSpPr/>
          <p:nvPr/>
        </p:nvSpPr>
        <p:spPr>
          <a:xfrm>
            <a:off x="3117667" y="3598568"/>
            <a:ext cx="1733007" cy="1635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4FC4BC5-9E34-1FC1-A90A-C20444B04F7B}"/>
              </a:ext>
            </a:extLst>
          </p:cNvPr>
          <p:cNvSpPr txBox="1"/>
          <p:nvPr/>
        </p:nvSpPr>
        <p:spPr>
          <a:xfrm>
            <a:off x="5397501" y="3698171"/>
            <a:ext cx="4762499" cy="1477328"/>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latin typeface="Arial Narrow"/>
              </a:rPr>
              <a:t>Click on “</a:t>
            </a:r>
            <a:r>
              <a:rPr lang="en-US" b="1" u="sng" dirty="0">
                <a:latin typeface="Arial Narrow"/>
              </a:rPr>
              <a:t>SMTB Welcome Letter</a:t>
            </a:r>
            <a:r>
              <a:rPr lang="en-US" dirty="0">
                <a:latin typeface="Arial Narrow"/>
              </a:rPr>
              <a:t>" to get to the PDF Welcome Letter that can be used for DTS. </a:t>
            </a:r>
          </a:p>
          <a:p>
            <a:endParaRPr lang="en-US" dirty="0">
              <a:latin typeface="Arial Narrow"/>
            </a:endParaRPr>
          </a:p>
          <a:p>
            <a:r>
              <a:rPr lang="en-US" dirty="0">
                <a:latin typeface="Arial Narrow"/>
              </a:rPr>
              <a:t>*</a:t>
            </a:r>
            <a:r>
              <a:rPr lang="en-US" b="1" u="sng" dirty="0">
                <a:latin typeface="Arial Narrow"/>
              </a:rPr>
              <a:t>Note</a:t>
            </a:r>
            <a:r>
              <a:rPr lang="en-US" dirty="0">
                <a:latin typeface="Arial Narrow"/>
              </a:rPr>
              <a:t>: There is no LOA for SMTB courses as they are not centrally funded. </a:t>
            </a:r>
          </a:p>
        </p:txBody>
      </p:sp>
    </p:spTree>
    <p:extLst>
      <p:ext uri="{BB962C8B-B14F-4D97-AF65-F5344CB8AC3E}">
        <p14:creationId xmlns:p14="http://schemas.microsoft.com/office/powerpoint/2010/main" val="2258635834"/>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FE21E9-4804-A7C0-3DEC-E86BA30FD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631" y="928683"/>
            <a:ext cx="10969991" cy="5071524"/>
          </a:xfrm>
          <a:prstGeom prst="rect">
            <a:avLst/>
          </a:prstGeom>
        </p:spPr>
      </p:pic>
      <p:sp>
        <p:nvSpPr>
          <p:cNvPr id="3" name="Title 2">
            <a:extLst>
              <a:ext uri="{FF2B5EF4-FFF2-40B4-BE49-F238E27FC236}">
                <a16:creationId xmlns:a16="http://schemas.microsoft.com/office/drawing/2014/main" id="{C6594AC7-F8AE-C979-58D7-F9BF7A85D58A}"/>
              </a:ext>
            </a:extLst>
          </p:cNvPr>
          <p:cNvSpPr>
            <a:spLocks noGrp="1"/>
          </p:cNvSpPr>
          <p:nvPr>
            <p:ph type="title"/>
          </p:nvPr>
        </p:nvSpPr>
        <p:spPr/>
        <p:txBody>
          <a:bodyPr/>
          <a:lstStyle/>
          <a:p>
            <a:r>
              <a:rPr lang="en-US" b="1" u="sng" dirty="0"/>
              <a:t>SMTB DoD Live</a:t>
            </a:r>
          </a:p>
        </p:txBody>
      </p:sp>
      <p:sp>
        <p:nvSpPr>
          <p:cNvPr id="4" name="Slide Number Placeholder 3">
            <a:extLst>
              <a:ext uri="{FF2B5EF4-FFF2-40B4-BE49-F238E27FC236}">
                <a16:creationId xmlns:a16="http://schemas.microsoft.com/office/drawing/2014/main" id="{95FAE296-7F2B-7BE9-8D41-42D740A8F9F2}"/>
              </a:ext>
            </a:extLst>
          </p:cNvPr>
          <p:cNvSpPr>
            <a:spLocks noGrp="1"/>
          </p:cNvSpPr>
          <p:nvPr>
            <p:ph type="sldNum" sz="quarter" idx="12"/>
          </p:nvPr>
        </p:nvSpPr>
        <p:spPr/>
        <p:txBody>
          <a:bodyPr/>
          <a:lstStyle/>
          <a:p>
            <a:pPr>
              <a:defRPr/>
            </a:pPr>
            <a:fld id="{B36A3315-BAE7-4D82-B528-A5318ED8ADA0}" type="slidenum">
              <a:rPr lang="en-US" smtClean="0"/>
              <a:pPr>
                <a:defRPr/>
              </a:pPr>
              <a:t>5</a:t>
            </a:fld>
            <a:endParaRPr lang="en-US" dirty="0"/>
          </a:p>
        </p:txBody>
      </p:sp>
      <p:sp>
        <p:nvSpPr>
          <p:cNvPr id="9" name="Rectangle 8">
            <a:extLst>
              <a:ext uri="{FF2B5EF4-FFF2-40B4-BE49-F238E27FC236}">
                <a16:creationId xmlns:a16="http://schemas.microsoft.com/office/drawing/2014/main" id="{49B8C229-6961-1588-ED01-5AB430B62DF6}"/>
              </a:ext>
            </a:extLst>
          </p:cNvPr>
          <p:cNvSpPr/>
          <p:nvPr/>
        </p:nvSpPr>
        <p:spPr>
          <a:xfrm>
            <a:off x="3082833" y="3948918"/>
            <a:ext cx="1114697" cy="1820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D94EF2-DBFC-43D5-9DC3-E7607C1B93B1}"/>
              </a:ext>
            </a:extLst>
          </p:cNvPr>
          <p:cNvSpPr txBox="1"/>
          <p:nvPr/>
        </p:nvSpPr>
        <p:spPr>
          <a:xfrm>
            <a:off x="5086004" y="3961562"/>
            <a:ext cx="4284420" cy="1938992"/>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200" dirty="0">
                <a:latin typeface="Arial" panose="020B0604020202020204" pitchFamily="34" charset="0"/>
                <a:cs typeface="Arial" panose="020B0604020202020204" pitchFamily="34" charset="0"/>
              </a:rPr>
              <a:t>Click on “</a:t>
            </a:r>
            <a:r>
              <a:rPr lang="en-US" sz="1200" b="1" u="sng" dirty="0">
                <a:latin typeface="Arial" panose="020B0604020202020204" pitchFamily="34" charset="0"/>
                <a:cs typeface="Arial" panose="020B0604020202020204" pitchFamily="34" charset="0"/>
              </a:rPr>
              <a:t>SMTB Student Guide</a:t>
            </a:r>
            <a:r>
              <a:rPr lang="en-US" sz="1200" dirty="0">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for information about Directions To Camp Robinson's Main Gate, Contact Information, Mailing Address/Arrival/Reporting and Departure Procedures, Spouses/Guest, Messages, Medical Care, Billeting/Housekeeping, Dining Facility, Fitness Center, Weapons, Emergency, Financial Matters, Judge Advocacy General (JAG), Rental Cars, Privately Owned Vehicles (POV), Identification, Safety, Classroom Conduct, Fraternization, Required Items, Leave/Pass Policy, PEC Campus Map, and </a:t>
            </a:r>
            <a:r>
              <a:rPr lang="en-US" sz="1200" b="0" i="0" dirty="0">
                <a:solidFill>
                  <a:srgbClr val="FFC000"/>
                </a:solidFill>
                <a:effectLst/>
                <a:latin typeface="Arial" panose="020B0604020202020204" pitchFamily="34" charset="0"/>
                <a:cs typeface="Arial" panose="020B0604020202020204" pitchFamily="34" charset="0"/>
              </a:rPr>
              <a:t>Packing list </a:t>
            </a:r>
            <a:r>
              <a:rPr lang="en-US" sz="1200" b="0" i="0" dirty="0">
                <a:solidFill>
                  <a:srgbClr val="000000"/>
                </a:solidFill>
                <a:effectLst/>
                <a:latin typeface="Arial" panose="020B0604020202020204" pitchFamily="34" charset="0"/>
                <a:cs typeface="Arial" panose="020B0604020202020204" pitchFamily="34" charset="0"/>
              </a:rPr>
              <a:t>on page </a:t>
            </a:r>
            <a:r>
              <a:rPr lang="en-US" sz="1200" b="0" i="0" dirty="0">
                <a:solidFill>
                  <a:srgbClr val="FFC000"/>
                </a:solidFill>
                <a:effectLst/>
                <a:latin typeface="Arial" panose="020B0604020202020204" pitchFamily="34" charset="0"/>
                <a:cs typeface="Arial" panose="020B0604020202020204" pitchFamily="34" charset="0"/>
              </a:rPr>
              <a:t>15</a:t>
            </a:r>
            <a:r>
              <a:rPr lang="en-US" sz="1200" b="0" i="0" dirty="0">
                <a:effectLst/>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6623892"/>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1A68C0-37D5-CF45-3080-504A4F156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779" y="975890"/>
            <a:ext cx="10905551" cy="5041733"/>
          </a:xfrm>
          <a:prstGeom prst="rect">
            <a:avLst/>
          </a:prstGeom>
        </p:spPr>
      </p:pic>
      <p:sp>
        <p:nvSpPr>
          <p:cNvPr id="3" name="Title 2">
            <a:extLst>
              <a:ext uri="{FF2B5EF4-FFF2-40B4-BE49-F238E27FC236}">
                <a16:creationId xmlns:a16="http://schemas.microsoft.com/office/drawing/2014/main" id="{C6594AC7-F8AE-C979-58D7-F9BF7A85D58A}"/>
              </a:ext>
            </a:extLst>
          </p:cNvPr>
          <p:cNvSpPr>
            <a:spLocks noGrp="1"/>
          </p:cNvSpPr>
          <p:nvPr>
            <p:ph type="title"/>
          </p:nvPr>
        </p:nvSpPr>
        <p:spPr/>
        <p:txBody>
          <a:bodyPr/>
          <a:lstStyle/>
          <a:p>
            <a:r>
              <a:rPr lang="en-US" b="1" u="sng" dirty="0"/>
              <a:t>SMTB DoD Live</a:t>
            </a:r>
          </a:p>
        </p:txBody>
      </p:sp>
      <p:sp>
        <p:nvSpPr>
          <p:cNvPr id="4" name="Slide Number Placeholder 3">
            <a:extLst>
              <a:ext uri="{FF2B5EF4-FFF2-40B4-BE49-F238E27FC236}">
                <a16:creationId xmlns:a16="http://schemas.microsoft.com/office/drawing/2014/main" id="{95FAE296-7F2B-7BE9-8D41-42D740A8F9F2}"/>
              </a:ext>
            </a:extLst>
          </p:cNvPr>
          <p:cNvSpPr>
            <a:spLocks noGrp="1"/>
          </p:cNvSpPr>
          <p:nvPr>
            <p:ph type="sldNum" sz="quarter" idx="12"/>
          </p:nvPr>
        </p:nvSpPr>
        <p:spPr/>
        <p:txBody>
          <a:bodyPr/>
          <a:lstStyle/>
          <a:p>
            <a:pPr>
              <a:defRPr/>
            </a:pPr>
            <a:fld id="{B36A3315-BAE7-4D82-B528-A5318ED8ADA0}" type="slidenum">
              <a:rPr lang="en-US" smtClean="0"/>
              <a:pPr>
                <a:defRPr/>
              </a:pPr>
              <a:t>6</a:t>
            </a:fld>
            <a:endParaRPr lang="en-US" dirty="0"/>
          </a:p>
        </p:txBody>
      </p:sp>
      <p:sp>
        <p:nvSpPr>
          <p:cNvPr id="9" name="Rectangle 8">
            <a:extLst>
              <a:ext uri="{FF2B5EF4-FFF2-40B4-BE49-F238E27FC236}">
                <a16:creationId xmlns:a16="http://schemas.microsoft.com/office/drawing/2014/main" id="{49B8C229-6961-1588-ED01-5AB430B62DF6}"/>
              </a:ext>
            </a:extLst>
          </p:cNvPr>
          <p:cNvSpPr/>
          <p:nvPr/>
        </p:nvSpPr>
        <p:spPr>
          <a:xfrm>
            <a:off x="3143794" y="3798026"/>
            <a:ext cx="1114697" cy="1904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D94EF2-DBFC-43D5-9DC3-E7607C1B93B1}"/>
              </a:ext>
            </a:extLst>
          </p:cNvPr>
          <p:cNvSpPr txBox="1"/>
          <p:nvPr/>
        </p:nvSpPr>
        <p:spPr>
          <a:xfrm>
            <a:off x="5146963" y="4084319"/>
            <a:ext cx="4762499" cy="92333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latin typeface="Arial Narrow"/>
              </a:rPr>
              <a:t>Click on “</a:t>
            </a:r>
            <a:r>
              <a:rPr lang="en-US" b="1" u="sng" dirty="0">
                <a:latin typeface="Arial Narrow"/>
              </a:rPr>
              <a:t>SMTB Course Requirements</a:t>
            </a:r>
            <a:r>
              <a:rPr lang="en-US" dirty="0">
                <a:latin typeface="Arial Narrow"/>
              </a:rPr>
              <a:t>” for guidance on Waivers and to view common requirements for all SMTB Courses.</a:t>
            </a:r>
          </a:p>
        </p:txBody>
      </p:sp>
    </p:spTree>
    <p:extLst>
      <p:ext uri="{BB962C8B-B14F-4D97-AF65-F5344CB8AC3E}">
        <p14:creationId xmlns:p14="http://schemas.microsoft.com/office/powerpoint/2010/main" val="811623371"/>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594AC7-F8AE-C979-58D7-F9BF7A85D58A}"/>
              </a:ext>
            </a:extLst>
          </p:cNvPr>
          <p:cNvSpPr>
            <a:spLocks noGrp="1"/>
          </p:cNvSpPr>
          <p:nvPr>
            <p:ph type="title"/>
          </p:nvPr>
        </p:nvSpPr>
        <p:spPr/>
        <p:txBody>
          <a:bodyPr/>
          <a:lstStyle/>
          <a:p>
            <a:r>
              <a:rPr lang="en-US" b="1" u="sng" dirty="0"/>
              <a:t>SMTB DoD Live</a:t>
            </a:r>
          </a:p>
        </p:txBody>
      </p:sp>
      <p:sp>
        <p:nvSpPr>
          <p:cNvPr id="4" name="Slide Number Placeholder 3">
            <a:extLst>
              <a:ext uri="{FF2B5EF4-FFF2-40B4-BE49-F238E27FC236}">
                <a16:creationId xmlns:a16="http://schemas.microsoft.com/office/drawing/2014/main" id="{95FAE296-7F2B-7BE9-8D41-42D740A8F9F2}"/>
              </a:ext>
            </a:extLst>
          </p:cNvPr>
          <p:cNvSpPr>
            <a:spLocks noGrp="1"/>
          </p:cNvSpPr>
          <p:nvPr>
            <p:ph type="sldNum" sz="quarter" idx="12"/>
          </p:nvPr>
        </p:nvSpPr>
        <p:spPr/>
        <p:txBody>
          <a:bodyPr/>
          <a:lstStyle/>
          <a:p>
            <a:pPr>
              <a:defRPr/>
            </a:pPr>
            <a:fld id="{B36A3315-BAE7-4D82-B528-A5318ED8ADA0}" type="slidenum">
              <a:rPr lang="en-US" smtClean="0"/>
              <a:pPr>
                <a:defRPr/>
              </a:pPr>
              <a:t>7</a:t>
            </a:fld>
            <a:endParaRPr lang="en-US" dirty="0"/>
          </a:p>
        </p:txBody>
      </p:sp>
      <p:pic>
        <p:nvPicPr>
          <p:cNvPr id="6" name="Picture 5">
            <a:extLst>
              <a:ext uri="{FF2B5EF4-FFF2-40B4-BE49-F238E27FC236}">
                <a16:creationId xmlns:a16="http://schemas.microsoft.com/office/drawing/2014/main" id="{DD468453-3298-57C3-B8F1-A6F233E5B704}"/>
              </a:ext>
            </a:extLst>
          </p:cNvPr>
          <p:cNvPicPr>
            <a:picLocks noChangeAspect="1"/>
          </p:cNvPicPr>
          <p:nvPr/>
        </p:nvPicPr>
        <p:blipFill>
          <a:blip r:embed="rId2"/>
          <a:stretch>
            <a:fillRect/>
          </a:stretch>
        </p:blipFill>
        <p:spPr>
          <a:xfrm>
            <a:off x="101292" y="1276239"/>
            <a:ext cx="11989416" cy="4305521"/>
          </a:xfrm>
          <a:prstGeom prst="rect">
            <a:avLst/>
          </a:prstGeom>
        </p:spPr>
      </p:pic>
      <p:sp>
        <p:nvSpPr>
          <p:cNvPr id="7" name="Rectangle 6">
            <a:extLst>
              <a:ext uri="{FF2B5EF4-FFF2-40B4-BE49-F238E27FC236}">
                <a16:creationId xmlns:a16="http://schemas.microsoft.com/office/drawing/2014/main" id="{C920E32E-46AE-4172-7BBB-EB76BFEA74DB}"/>
              </a:ext>
            </a:extLst>
          </p:cNvPr>
          <p:cNvSpPr/>
          <p:nvPr/>
        </p:nvSpPr>
        <p:spPr>
          <a:xfrm>
            <a:off x="8524875" y="2676525"/>
            <a:ext cx="3143250" cy="2857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B5390C-2079-7328-DE06-D5BC55CF4236}"/>
              </a:ext>
            </a:extLst>
          </p:cNvPr>
          <p:cNvSpPr txBox="1"/>
          <p:nvPr/>
        </p:nvSpPr>
        <p:spPr>
          <a:xfrm>
            <a:off x="467590" y="3387490"/>
            <a:ext cx="4762499" cy="2031325"/>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latin typeface="Arial Narrow"/>
              </a:rPr>
              <a:t>Links in the class menu and on the front page of the DoD Live site will take you the SMTB SharePoint. The next few slides will show you how to upload your documents to SharePoint. </a:t>
            </a:r>
          </a:p>
          <a:p>
            <a:r>
              <a:rPr lang="en-US" b="1" u="sng" dirty="0">
                <a:latin typeface="Arial Narrow"/>
              </a:rPr>
              <a:t>Note</a:t>
            </a:r>
            <a:r>
              <a:rPr lang="en-US" dirty="0">
                <a:latin typeface="Arial Narrow"/>
              </a:rPr>
              <a:t>: URNCO students and RSP students without an Army 365 account will load their documents in Blackboard. </a:t>
            </a:r>
          </a:p>
        </p:txBody>
      </p:sp>
    </p:spTree>
    <p:extLst>
      <p:ext uri="{BB962C8B-B14F-4D97-AF65-F5344CB8AC3E}">
        <p14:creationId xmlns:p14="http://schemas.microsoft.com/office/powerpoint/2010/main" val="1371711833"/>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8E897-231A-0E0B-5534-67314D2DA5D6}"/>
              </a:ext>
            </a:extLst>
          </p:cNvPr>
          <p:cNvPicPr>
            <a:picLocks noChangeAspect="1"/>
          </p:cNvPicPr>
          <p:nvPr/>
        </p:nvPicPr>
        <p:blipFill>
          <a:blip r:embed="rId2"/>
          <a:stretch>
            <a:fillRect/>
          </a:stretch>
        </p:blipFill>
        <p:spPr>
          <a:xfrm>
            <a:off x="272750" y="1111118"/>
            <a:ext cx="11646499" cy="5131064"/>
          </a:xfrm>
          <a:prstGeom prst="rect">
            <a:avLst/>
          </a:prstGeom>
        </p:spPr>
      </p:pic>
      <p:sp>
        <p:nvSpPr>
          <p:cNvPr id="3" name="Title 2">
            <a:extLst>
              <a:ext uri="{FF2B5EF4-FFF2-40B4-BE49-F238E27FC236}">
                <a16:creationId xmlns:a16="http://schemas.microsoft.com/office/drawing/2014/main" id="{C6594AC7-F8AE-C979-58D7-F9BF7A85D58A}"/>
              </a:ext>
            </a:extLst>
          </p:cNvPr>
          <p:cNvSpPr>
            <a:spLocks noGrp="1"/>
          </p:cNvSpPr>
          <p:nvPr>
            <p:ph type="title"/>
          </p:nvPr>
        </p:nvSpPr>
        <p:spPr/>
        <p:txBody>
          <a:bodyPr/>
          <a:lstStyle/>
          <a:p>
            <a:r>
              <a:rPr lang="en-US" b="1" u="sng" dirty="0"/>
              <a:t>SMTB SharePoint</a:t>
            </a:r>
          </a:p>
        </p:txBody>
      </p:sp>
      <p:sp>
        <p:nvSpPr>
          <p:cNvPr id="4" name="Slide Number Placeholder 3">
            <a:extLst>
              <a:ext uri="{FF2B5EF4-FFF2-40B4-BE49-F238E27FC236}">
                <a16:creationId xmlns:a16="http://schemas.microsoft.com/office/drawing/2014/main" id="{95FAE296-7F2B-7BE9-8D41-42D740A8F9F2}"/>
              </a:ext>
            </a:extLst>
          </p:cNvPr>
          <p:cNvSpPr>
            <a:spLocks noGrp="1"/>
          </p:cNvSpPr>
          <p:nvPr>
            <p:ph type="sldNum" sz="quarter" idx="12"/>
          </p:nvPr>
        </p:nvSpPr>
        <p:spPr/>
        <p:txBody>
          <a:bodyPr/>
          <a:lstStyle/>
          <a:p>
            <a:pPr>
              <a:defRPr/>
            </a:pPr>
            <a:fld id="{B36A3315-BAE7-4D82-B528-A5318ED8ADA0}" type="slidenum">
              <a:rPr lang="en-US" smtClean="0"/>
              <a:pPr>
                <a:defRPr/>
              </a:pPr>
              <a:t>8</a:t>
            </a:fld>
            <a:endParaRPr lang="en-US" dirty="0"/>
          </a:p>
        </p:txBody>
      </p:sp>
      <p:sp>
        <p:nvSpPr>
          <p:cNvPr id="7" name="Rectangle 6">
            <a:extLst>
              <a:ext uri="{FF2B5EF4-FFF2-40B4-BE49-F238E27FC236}">
                <a16:creationId xmlns:a16="http://schemas.microsoft.com/office/drawing/2014/main" id="{C920E32E-46AE-4172-7BBB-EB76BFEA74DB}"/>
              </a:ext>
            </a:extLst>
          </p:cNvPr>
          <p:cNvSpPr/>
          <p:nvPr/>
        </p:nvSpPr>
        <p:spPr>
          <a:xfrm>
            <a:off x="491693" y="4114800"/>
            <a:ext cx="1222808"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F273B78-CFF0-A665-76CB-5EE4F427B250}"/>
              </a:ext>
            </a:extLst>
          </p:cNvPr>
          <p:cNvSpPr txBox="1"/>
          <p:nvPr/>
        </p:nvSpPr>
        <p:spPr>
          <a:xfrm>
            <a:off x="2307968" y="4335248"/>
            <a:ext cx="4632763" cy="646331"/>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latin typeface="Arial Narrow"/>
              </a:rPr>
              <a:t>In SharePoint, click on “</a:t>
            </a:r>
            <a:r>
              <a:rPr lang="en-US" b="1" u="sng" dirty="0">
                <a:latin typeface="Arial Narrow"/>
              </a:rPr>
              <a:t>Student In-Processing</a:t>
            </a:r>
            <a:r>
              <a:rPr lang="en-US" dirty="0">
                <a:latin typeface="Arial Narrow"/>
              </a:rPr>
              <a:t>” to the left. </a:t>
            </a:r>
          </a:p>
        </p:txBody>
      </p:sp>
    </p:spTree>
    <p:extLst>
      <p:ext uri="{BB962C8B-B14F-4D97-AF65-F5344CB8AC3E}">
        <p14:creationId xmlns:p14="http://schemas.microsoft.com/office/powerpoint/2010/main" val="3959243122"/>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3B3C46-4C98-A7DC-4B14-E87289924152}"/>
              </a:ext>
            </a:extLst>
          </p:cNvPr>
          <p:cNvPicPr>
            <a:picLocks noChangeAspect="1"/>
          </p:cNvPicPr>
          <p:nvPr/>
        </p:nvPicPr>
        <p:blipFill>
          <a:blip r:embed="rId2"/>
          <a:stretch>
            <a:fillRect/>
          </a:stretch>
        </p:blipFill>
        <p:spPr>
          <a:xfrm>
            <a:off x="1209424" y="1053978"/>
            <a:ext cx="9773152" cy="4750044"/>
          </a:xfrm>
          <a:prstGeom prst="rect">
            <a:avLst/>
          </a:prstGeom>
        </p:spPr>
      </p:pic>
      <p:sp>
        <p:nvSpPr>
          <p:cNvPr id="3" name="Title 2">
            <a:extLst>
              <a:ext uri="{FF2B5EF4-FFF2-40B4-BE49-F238E27FC236}">
                <a16:creationId xmlns:a16="http://schemas.microsoft.com/office/drawing/2014/main" id="{C6594AC7-F8AE-C979-58D7-F9BF7A85D58A}"/>
              </a:ext>
            </a:extLst>
          </p:cNvPr>
          <p:cNvSpPr>
            <a:spLocks noGrp="1"/>
          </p:cNvSpPr>
          <p:nvPr>
            <p:ph type="title"/>
          </p:nvPr>
        </p:nvSpPr>
        <p:spPr/>
        <p:txBody>
          <a:bodyPr/>
          <a:lstStyle/>
          <a:p>
            <a:r>
              <a:rPr lang="en-US" b="1" u="sng" dirty="0"/>
              <a:t>SMTB SharePoint</a:t>
            </a:r>
          </a:p>
        </p:txBody>
      </p:sp>
      <p:sp>
        <p:nvSpPr>
          <p:cNvPr id="4" name="Slide Number Placeholder 3">
            <a:extLst>
              <a:ext uri="{FF2B5EF4-FFF2-40B4-BE49-F238E27FC236}">
                <a16:creationId xmlns:a16="http://schemas.microsoft.com/office/drawing/2014/main" id="{95FAE296-7F2B-7BE9-8D41-42D740A8F9F2}"/>
              </a:ext>
            </a:extLst>
          </p:cNvPr>
          <p:cNvSpPr>
            <a:spLocks noGrp="1"/>
          </p:cNvSpPr>
          <p:nvPr>
            <p:ph type="sldNum" sz="quarter" idx="12"/>
          </p:nvPr>
        </p:nvSpPr>
        <p:spPr/>
        <p:txBody>
          <a:bodyPr/>
          <a:lstStyle/>
          <a:p>
            <a:pPr>
              <a:defRPr/>
            </a:pPr>
            <a:fld id="{B36A3315-BAE7-4D82-B528-A5318ED8ADA0}" type="slidenum">
              <a:rPr lang="en-US" smtClean="0"/>
              <a:pPr>
                <a:defRPr/>
              </a:pPr>
              <a:t>9</a:t>
            </a:fld>
            <a:endParaRPr lang="en-US" dirty="0"/>
          </a:p>
        </p:txBody>
      </p:sp>
      <p:sp>
        <p:nvSpPr>
          <p:cNvPr id="7" name="Rectangle 6">
            <a:extLst>
              <a:ext uri="{FF2B5EF4-FFF2-40B4-BE49-F238E27FC236}">
                <a16:creationId xmlns:a16="http://schemas.microsoft.com/office/drawing/2014/main" id="{C920E32E-46AE-4172-7BBB-EB76BFEA74DB}"/>
              </a:ext>
            </a:extLst>
          </p:cNvPr>
          <p:cNvSpPr/>
          <p:nvPr/>
        </p:nvSpPr>
        <p:spPr>
          <a:xfrm>
            <a:off x="1568018" y="2890837"/>
            <a:ext cx="1222808" cy="12049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0E13084-A179-23C5-0842-3118729A3ADE}"/>
              </a:ext>
            </a:extLst>
          </p:cNvPr>
          <p:cNvSpPr txBox="1"/>
          <p:nvPr/>
        </p:nvSpPr>
        <p:spPr>
          <a:xfrm>
            <a:off x="2891443" y="3957251"/>
            <a:ext cx="4110249" cy="646331"/>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dirty="0">
                <a:latin typeface="Arial Narrow"/>
              </a:rPr>
              <a:t>Or click on “</a:t>
            </a:r>
            <a:r>
              <a:rPr lang="en-US" b="1" u="sng" dirty="0">
                <a:latin typeface="Arial Narrow"/>
              </a:rPr>
              <a:t>Student In-Processing</a:t>
            </a:r>
            <a:r>
              <a:rPr lang="en-US" dirty="0">
                <a:latin typeface="Arial Narrow"/>
              </a:rPr>
              <a:t>” under Links. </a:t>
            </a:r>
          </a:p>
        </p:txBody>
      </p:sp>
    </p:spTree>
    <p:extLst>
      <p:ext uri="{BB962C8B-B14F-4D97-AF65-F5344CB8AC3E}">
        <p14:creationId xmlns:p14="http://schemas.microsoft.com/office/powerpoint/2010/main" val="3843463478"/>
      </p:ext>
    </p:extLst>
  </p:cSld>
  <p:clrMapOvr>
    <a:masterClrMapping/>
  </p:clrMapOvr>
  <p:transition>
    <p:fade thruBlk="1"/>
  </p:transition>
</p:sld>
</file>

<file path=ppt/theme/theme1.xml><?xml version="1.0" encoding="utf-8"?>
<a:theme xmlns:a="http://schemas.openxmlformats.org/drawingml/2006/main" name="PEC Slide template">
  <a:themeElements>
    <a:clrScheme name="Custom 2">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4BACC6"/>
      </a:accent5>
      <a:accent6>
        <a:srgbClr val="0000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chor="ctr"/>
      <a:lstStyle>
        <a:defPPr>
          <a:defRPr dirty="0" smtClean="0">
            <a:latin typeface="Arial Narrow" panose="020B0606020202030204" pitchFamily="34" charset="0"/>
            <a:cs typeface="+mn-cs"/>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233fc49-3339-4531-8895-cee7bd229291">
      <Terms xmlns="http://schemas.microsoft.com/office/infopath/2007/PartnerControls"/>
    </lcf76f155ced4ddcb4097134ff3c332f>
    <TaxCatchAll xmlns="c93905bf-b08c-430b-8630-76f4d35239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DDA97709D05344805E34443243448B" ma:contentTypeVersion="15" ma:contentTypeDescription="Create a new document." ma:contentTypeScope="" ma:versionID="66940b057489b7dd07fc161db9702e58">
  <xsd:schema xmlns:xsd="http://www.w3.org/2001/XMLSchema" xmlns:xs="http://www.w3.org/2001/XMLSchema" xmlns:p="http://schemas.microsoft.com/office/2006/metadata/properties" xmlns:ns1="http://schemas.microsoft.com/sharepoint/v3" xmlns:ns2="c93905bf-b08c-430b-8630-76f4d352397a" xmlns:ns3="4233fc49-3339-4531-8895-cee7bd229291" targetNamespace="http://schemas.microsoft.com/office/2006/metadata/properties" ma:root="true" ma:fieldsID="6a326e2340585b23688df3a745d61ae9" ns1:_="" ns2:_="" ns3:_="">
    <xsd:import namespace="http://schemas.microsoft.com/sharepoint/v3"/>
    <xsd:import namespace="c93905bf-b08c-430b-8630-76f4d352397a"/>
    <xsd:import namespace="4233fc49-3339-4531-8895-cee7bd22929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251e7b1-a047-465e-8423-ebaf65ca5db6}"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33fc49-3339-4531-8895-cee7bd22929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408732-DC40-4D95-985C-7267EB6E107A}">
  <ds:schemaRefs>
    <ds:schemaRef ds:uri="http://schemas.microsoft.com/sharepoint/v3/contenttype/forms"/>
  </ds:schemaRefs>
</ds:datastoreItem>
</file>

<file path=customXml/itemProps2.xml><?xml version="1.0" encoding="utf-8"?>
<ds:datastoreItem xmlns:ds="http://schemas.openxmlformats.org/officeDocument/2006/customXml" ds:itemID="{88A3ECD5-15C7-48FF-AB8C-B74F1C3D459F}">
  <ds:schemaRefs>
    <ds:schemaRef ds:uri="http://schemas.microsoft.com/office/2006/metadata/properties"/>
    <ds:schemaRef ds:uri="http://schemas.microsoft.com/office/infopath/2007/PartnerControls"/>
    <ds:schemaRef ds:uri="http://schemas.microsoft.com/sharepoint/v3"/>
    <ds:schemaRef ds:uri="4233fc49-3339-4531-8895-cee7bd229291"/>
    <ds:schemaRef ds:uri="c93905bf-b08c-430b-8630-76f4d352397a"/>
  </ds:schemaRefs>
</ds:datastoreItem>
</file>

<file path=customXml/itemProps3.xml><?xml version="1.0" encoding="utf-8"?>
<ds:datastoreItem xmlns:ds="http://schemas.openxmlformats.org/officeDocument/2006/customXml" ds:itemID="{0D1AC87B-ECDA-4276-BBCE-8F17C1180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3905bf-b08c-430b-8630-76f4d352397a"/>
    <ds:schemaRef ds:uri="4233fc49-3339-4531-8895-cee7bd229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428</TotalTime>
  <Words>964</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Narrow</vt:lpstr>
      <vt:lpstr>Calibri</vt:lpstr>
      <vt:lpstr>PEC Slide template</vt:lpstr>
      <vt:lpstr>SMTB DoD Live</vt:lpstr>
      <vt:lpstr>SMTB DoD Live</vt:lpstr>
      <vt:lpstr>SMTB DoD Live</vt:lpstr>
      <vt:lpstr>SMTB DoD Live</vt:lpstr>
      <vt:lpstr>SMTB DoD Live</vt:lpstr>
      <vt:lpstr>SMTB DoD Live</vt:lpstr>
      <vt:lpstr>SMTB DoD Live</vt:lpstr>
      <vt:lpstr>SMTB SharePoint</vt:lpstr>
      <vt:lpstr>SMTB SharePoint</vt:lpstr>
      <vt:lpstr>SMTB SharePoint</vt:lpstr>
      <vt:lpstr>SMTB SharePoint</vt:lpstr>
      <vt:lpstr>Recruiter Workstations</vt:lpstr>
      <vt:lpstr>Sample Welcome Letters</vt:lpstr>
    </vt:vector>
  </TitlesOfParts>
  <Company>Army Golden Master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Suitability</dc:title>
  <dc:creator>Hill, Heather D 2LT MIL USA NGB ARNG</dc:creator>
  <cp:lastModifiedBy>Langston, Michael R CIV NG NGB ARNG PEC (USA)</cp:lastModifiedBy>
  <cp:revision>207</cp:revision>
  <dcterms:created xsi:type="dcterms:W3CDTF">2022-10-03T20:26:28Z</dcterms:created>
  <dcterms:modified xsi:type="dcterms:W3CDTF">2023-06-12T19:17:19Z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0x010100E4DDA97709D05344805E34443243448B</vt:lpwstr>
  </property>
  <property fmtid="{D5CDD505-2E9C-101B-9397-08002B2CF9AE}" pid="3" name="MediaServiceImageTags">
    <vt:lpwstr/>
  </property>
</Properties>
</file>